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8"/>
  </p:notesMasterIdLst>
  <p:sldIdLst>
    <p:sldId id="416" r:id="rId3"/>
    <p:sldId id="378" r:id="rId4"/>
    <p:sldId id="260" r:id="rId5"/>
    <p:sldId id="261" r:id="rId6"/>
    <p:sldId id="344" r:id="rId7"/>
    <p:sldId id="379" r:id="rId8"/>
    <p:sldId id="348" r:id="rId9"/>
    <p:sldId id="374" r:id="rId10"/>
    <p:sldId id="330" r:id="rId11"/>
    <p:sldId id="403" r:id="rId12"/>
    <p:sldId id="352" r:id="rId13"/>
    <p:sldId id="385" r:id="rId14"/>
    <p:sldId id="332" r:id="rId15"/>
    <p:sldId id="350" r:id="rId16"/>
    <p:sldId id="351" r:id="rId17"/>
    <p:sldId id="353" r:id="rId18"/>
    <p:sldId id="355" r:id="rId19"/>
    <p:sldId id="356" r:id="rId20"/>
    <p:sldId id="408" r:id="rId21"/>
    <p:sldId id="404" r:id="rId22"/>
    <p:sldId id="406" r:id="rId23"/>
    <p:sldId id="405" r:id="rId24"/>
    <p:sldId id="410" r:id="rId25"/>
    <p:sldId id="371" r:id="rId26"/>
    <p:sldId id="409" r:id="rId27"/>
    <p:sldId id="407" r:id="rId28"/>
    <p:sldId id="412" r:id="rId29"/>
    <p:sldId id="413" r:id="rId30"/>
    <p:sldId id="414" r:id="rId31"/>
    <p:sldId id="366" r:id="rId32"/>
    <p:sldId id="357" r:id="rId33"/>
    <p:sldId id="358" r:id="rId34"/>
    <p:sldId id="359" r:id="rId35"/>
    <p:sldId id="361" r:id="rId36"/>
    <p:sldId id="417" r:id="rId37"/>
  </p:sldIdLst>
  <p:sldSz cx="9144000" cy="6858000" type="screen4x3"/>
  <p:notesSz cx="6858000" cy="9144000"/>
  <p:defaultTextStyle>
    <a:defPPr>
      <a:defRPr lang="en-US"/>
    </a:defPPr>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Times New Roman" panose="02020603050405020304" pitchFamily="18" charset="0"/>
        <a:ea typeface="+mn-ea"/>
        <a:cs typeface="+mn-cs"/>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Times New Roman" panose="02020603050405020304" pitchFamily="18"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Times New Roman" panose="02020603050405020304" pitchFamily="18"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Times New Roman" panose="02020603050405020304" pitchFamily="18"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Times New Roman" panose="02020603050405020304" pitchFamily="18" charset="0"/>
        <a:ea typeface="+mn-ea"/>
        <a:cs typeface="+mn-cs"/>
      </a:defRPr>
    </a:lvl5pPr>
    <a:lvl6pPr marL="2286000" lvl="5"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Times New Roman" panose="02020603050405020304" pitchFamily="18" charset="0"/>
        <a:ea typeface="+mn-ea"/>
        <a:cs typeface="+mn-cs"/>
      </a:defRPr>
    </a:lvl6pPr>
    <a:lvl7pPr marL="2743200" lvl="6"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Times New Roman" panose="02020603050405020304" pitchFamily="18" charset="0"/>
        <a:ea typeface="+mn-ea"/>
        <a:cs typeface="+mn-cs"/>
      </a:defRPr>
    </a:lvl7pPr>
    <a:lvl8pPr marL="3200400" lvl="7"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Times New Roman" panose="02020603050405020304" pitchFamily="18" charset="0"/>
        <a:ea typeface="+mn-ea"/>
        <a:cs typeface="+mn-cs"/>
      </a:defRPr>
    </a:lvl8pPr>
    <a:lvl9pPr marL="3657600" lvl="8"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Times New Roman" panose="02020603050405020304"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srgbClr val="FF0000"/>
    </p:penClr>
    <p:extLst>
      <p:ext uri="{2FDB2607-1784-4EEB-B798-7EB5836EED8A}">
        <p14:showMediaCtrls xmlns:p14="http://schemas.microsoft.com/office/powerpoint/2010/main" val="1"/>
      </p:ext>
    </p:extLst>
  </p:showPr>
  <p:clrMru>
    <a:srgbClr val="FF6600"/>
    <a:srgbClr val="66FF33"/>
    <a:srgbClr val="0066FF"/>
    <a:srgbClr val="FF33CC"/>
    <a:srgbClr val="0000FF"/>
    <a:srgbClr val="FFFF00"/>
    <a:srgbClr val="FF9900"/>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0486"/>
    <p:restoredTop sz="96422"/>
  </p:normalViewPr>
  <p:slideViewPr>
    <p:cSldViewPr showGuides="1">
      <p:cViewPr varScale="1">
        <p:scale>
          <a:sx n="85" d="100"/>
          <a:sy n="85" d="100"/>
        </p:scale>
        <p:origin x="1613" y="62"/>
      </p:cViewPr>
      <p:guideLst>
        <p:guide orient="horz" pos="2160"/>
        <p:guide pos="2880"/>
      </p:guideLst>
    </p:cSldViewPr>
  </p:slideViewPr>
  <p:notesTextViewPr>
    <p:cViewPr>
      <p:scale>
        <a:sx n="100" d="100"/>
        <a:sy n="100" d="100"/>
      </p:scale>
      <p:origin x="0" y="0"/>
    </p:cViewPr>
  </p:notesTextViewPr>
  <p:sorterViewPr showFormatting="0">
    <p:cViewPr>
      <p:scale>
        <a:sx n="100" d="100"/>
        <a:sy n="100" d="100"/>
      </p:scale>
      <p:origin x="0" y="646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1" Type="http://schemas.openxmlformats.org/officeDocument/2006/relationships/tableStyles" Target="tableStyles.xml"/><Relationship Id="rId40" Type="http://schemas.openxmlformats.org/officeDocument/2006/relationships/viewProps" Target="viewProps.xml"/><Relationship Id="rId4" Type="http://schemas.openxmlformats.org/officeDocument/2006/relationships/slide" Target="slides/slide2.xml"/><Relationship Id="rId39" Type="http://schemas.openxmlformats.org/officeDocument/2006/relationships/presProps" Target="presProps.xml"/><Relationship Id="rId38" Type="http://schemas.openxmlformats.org/officeDocument/2006/relationships/notesMaster" Target="notesMasters/notesMaster1.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6793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6793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E4B16D94-93B9-4E85-9F22-B6936D32EAF9}" type="datetimeFigureOut">
              <a:rPr kumimoji="0" lang="en-US" sz="1200" b="1"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fld>
            <a:endParaRPr kumimoji="0" lang="en-US" sz="1200" b="1"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3076" name="Rectangle 4"/>
          <p:cNvSpPr>
            <a:spLocks noRot="1" noTextEdit="1"/>
          </p:cNvSpPr>
          <p:nvPr>
            <p:ph type="sldImg" idx="2"/>
          </p:nvPr>
        </p:nvSpPr>
        <p:spPr>
          <a:xfrm>
            <a:off x="1143000" y="685800"/>
            <a:ext cx="4572000" cy="3429000"/>
          </a:xfrm>
          <a:prstGeom prst="rect">
            <a:avLst/>
          </a:prstGeom>
          <a:noFill/>
          <a:ln w="9525" cap="flat" cmpd="sng">
            <a:solidFill>
              <a:srgbClr val="000000"/>
            </a:solidFill>
            <a:prstDash val="solid"/>
            <a:miter/>
            <a:headEnd type="none" w="med" len="med"/>
            <a:tailEnd type="none" w="med" len="med"/>
          </a:ln>
        </p:spPr>
      </p:sp>
      <p:sp>
        <p:nvSpPr>
          <p:cNvPr id="16794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mn-cs"/>
              </a:rPr>
              <a:t>Fifth level</a:t>
            </a:r>
            <a:endParaRPr kumimoji="0" lang="en-US" sz="1200" b="0" i="0" u="none" strike="noStrike" kern="1200" cap="none" spc="0" normalizeH="0" baseline="0" noProof="0" smtClean="0">
              <a:ln>
                <a:noFill/>
              </a:ln>
              <a:solidFill>
                <a:schemeClr val="tx1"/>
              </a:solidFill>
              <a:effectLst/>
              <a:uLnTx/>
              <a:uFillTx/>
              <a:latin typeface="Calibri" panose="020F0502020204030204" pitchFamily="34" charset="0"/>
              <a:ea typeface="+mn-ea"/>
              <a:cs typeface="+mn-cs"/>
            </a:endParaRPr>
          </a:p>
        </p:txBody>
      </p:sp>
      <p:sp>
        <p:nvSpPr>
          <p:cNvPr id="16794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vl1pP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200" b="1"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
        <p:nvSpPr>
          <p:cNvPr id="16794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pPr marL="0" marR="0" lvl="0" indent="0" algn="r" defTabSz="914400" rtl="0" eaLnBrk="0" fontAlgn="base" latinLnBrk="0" hangingPunct="0">
              <a:lnSpc>
                <a:spcPct val="100000"/>
              </a:lnSpc>
              <a:spcBef>
                <a:spcPct val="0"/>
              </a:spcBef>
              <a:spcAft>
                <a:spcPct val="0"/>
              </a:spcAft>
              <a:buClrTx/>
              <a:buSzTx/>
              <a:buFontTx/>
              <a:buNone/>
              <a:defRPr/>
            </a:pPr>
            <a:fld id="{C3420BDE-61F6-4A2D-A1FB-9CF6002D1C6C}" type="slidenum">
              <a:rPr kumimoji="0" lang="en-US" sz="1200" b="1"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rPr>
            </a:fld>
            <a:endParaRPr kumimoji="0" lang="en-US" sz="1200" b="1" i="0" u="none" strike="noStrike" kern="1200" cap="none" spc="0" normalizeH="0" baseline="0" noProof="0" smtClean="0">
              <a:ln>
                <a:noFill/>
              </a:ln>
              <a:solidFill>
                <a:schemeClr val="tx1"/>
              </a:solidFill>
              <a:effectLst/>
              <a:uLnTx/>
              <a:uFillTx/>
              <a:latin typeface="Times New Roman" panose="02020603050405020304" pitchFamily="18"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fontAlgn="base">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fontAlgn="base">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fontAlgn="base">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fontAlgn="base">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Rectangle 2"/>
          <p:cNvSpPr>
            <a:spLocks noRot="1" noTextEdit="1"/>
          </p:cNvSpPr>
          <p:nvPr>
            <p:ph type="sldImg"/>
          </p:nvPr>
        </p:nvSpPr>
        <p:spPr>
          <a:ln/>
        </p:spPr>
      </p:sp>
      <p:sp>
        <p:nvSpPr>
          <p:cNvPr id="39939" name="Rectangle 3"/>
          <p:cNvSpPr>
            <a:spLocks noGrp="1"/>
          </p:cNvSpPr>
          <p:nvPr>
            <p:ph type="body" idx="1"/>
          </p:nvPr>
        </p:nvSpPr>
        <p:spPr>
          <a:ln/>
        </p:spPr>
        <p:txBody>
          <a:bodyPr wrap="square" lIns="91440" tIns="45720" rIns="91440" bIns="45720" anchor="t" anchorCtr="0"/>
          <a:p>
            <a:pPr lvl="0" eaLnBrk="1" hangingPunct="1"/>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solidFill>
          <a:schemeClr val="bg1"/>
        </a:solidFill>
        <a:effectLst/>
      </p:bgPr>
    </p:bg>
    <p:spTree>
      <p:nvGrpSpPr>
        <p:cNvPr id="1" name=""/>
        <p:cNvGrpSpPr/>
        <p:nvPr/>
      </p:nvGrpSpPr>
      <p:grpSpPr>
        <a:xfrm>
          <a:off x="0" y="0"/>
          <a:ext cx="0" cy="0"/>
          <a:chOff x="0" y="0"/>
          <a:chExt cx="0" cy="0"/>
        </a:xfrm>
      </p:grpSpPr>
      <p:sp>
        <p:nvSpPr>
          <p:cNvPr id="2050" name="AutoShape 7"/>
          <p:cNvSpPr/>
          <p:nvPr/>
        </p:nvSpPr>
        <p:spPr>
          <a:xfrm>
            <a:off x="685800" y="2393950"/>
            <a:ext cx="7772400" cy="109538"/>
          </a:xfrm>
          <a:custGeom>
            <a:avLst/>
            <a:gdLst/>
            <a:ahLst/>
            <a:cxnLst>
              <a:cxn ang="0">
                <a:pos x="0" y="0"/>
              </a:cxn>
              <a:cxn ang="0">
                <a:pos x="618" y="0"/>
              </a:cxn>
              <a:cxn ang="0">
                <a:pos x="618" y="1000"/>
              </a:cxn>
              <a:cxn ang="0">
                <a:pos x="0" y="1000"/>
              </a:cxn>
              <a:cxn ang="0">
                <a:pos x="0" y="0"/>
              </a:cxn>
              <a:cxn ang="0">
                <a:pos x="1000" y="0"/>
              </a:cxn>
            </a:cxnLst>
            <a:pathLst>
              <a:path w="1000" h="1000" stroke="0">
                <a:moveTo>
                  <a:pt x="0" y="0"/>
                </a:moveTo>
                <a:lnTo>
                  <a:pt x="618" y="0"/>
                </a:lnTo>
                <a:lnTo>
                  <a:pt x="618" y="1000"/>
                </a:lnTo>
                <a:lnTo>
                  <a:pt x="0" y="1000"/>
                </a:lnTo>
                <a:lnTo>
                  <a:pt x="0" y="0"/>
                </a:lnTo>
                <a:close/>
              </a:path>
              <a:path w="1000" h="1000">
                <a:moveTo>
                  <a:pt x="0" y="0"/>
                </a:moveTo>
                <a:lnTo>
                  <a:pt x="1000" y="0"/>
                </a:lnTo>
              </a:path>
            </a:pathLst>
          </a:custGeom>
          <a:solidFill>
            <a:schemeClr val="accent2">
              <a:alpha val="100000"/>
            </a:schemeClr>
          </a:solidFill>
          <a:ln w="9525" cap="flat" cmpd="sng">
            <a:solidFill>
              <a:schemeClr val="accent2">
                <a:alpha val="100000"/>
              </a:schemeClr>
            </a:solidFill>
            <a:prstDash val="solid"/>
            <a:round/>
            <a:headEnd type="none" w="med" len="med"/>
            <a:tailEnd type="none" w="med" len="med"/>
          </a:ln>
        </p:spPr>
        <p:txBody>
          <a:bodyPr/>
          <a:p>
            <a:endParaRPr lang="en-US"/>
          </a:p>
        </p:txBody>
      </p:sp>
      <p:sp>
        <p:nvSpPr>
          <p:cNvPr id="151554" name="Rectangle 2"/>
          <p:cNvSpPr>
            <a:spLocks noGrp="1" noChangeArrowheads="1"/>
          </p:cNvSpPr>
          <p:nvPr>
            <p:ph type="ctrTitle"/>
          </p:nvPr>
        </p:nvSpPr>
        <p:spPr>
          <a:xfrm>
            <a:off x="685800" y="990600"/>
            <a:ext cx="7772400" cy="1371600"/>
          </a:xfrm>
        </p:spPr>
        <p:txBody>
          <a:bodyPr/>
          <a:lstStyle>
            <a:lvl1pPr>
              <a:defRPr sz="4000"/>
            </a:lvl1pPr>
          </a:lstStyle>
          <a:p>
            <a:r>
              <a:rPr lang="en-US"/>
              <a:t>Click to edit Master title style</a:t>
            </a:r>
            <a:endParaRPr lang="en-US"/>
          </a:p>
        </p:txBody>
      </p:sp>
      <p:sp>
        <p:nvSpPr>
          <p:cNvPr id="151555" name="Rectangle 3"/>
          <p:cNvSpPr>
            <a:spLocks noGrp="1" noChangeArrowheads="1"/>
          </p:cNvSpPr>
          <p:nvPr>
            <p:ph type="subTitle" idx="1"/>
          </p:nvPr>
        </p:nvSpPr>
        <p:spPr>
          <a:xfrm>
            <a:off x="1447800" y="3429000"/>
            <a:ext cx="7010400" cy="1600200"/>
          </a:xfrm>
        </p:spPr>
        <p:txBody>
          <a:bodyPr/>
          <a:lstStyle>
            <a:lvl1pPr marL="0" indent="0">
              <a:buFont typeface="Wingdings" panose="05000000000000000000" pitchFamily="2" charset="2"/>
              <a:buNone/>
              <a:defRPr sz="2800"/>
            </a:lvl1pPr>
          </a:lstStyle>
          <a:p>
            <a:r>
              <a:rPr lang="en-US"/>
              <a:t>Click to edit Master subtitle style</a:t>
            </a:r>
            <a:endParaRPr lang="en-US"/>
          </a:p>
        </p:txBody>
      </p:sp>
      <p:sp>
        <p:nvSpPr>
          <p:cNvPr id="10" name="Rectangle 9"/>
          <p:cNvSpPr>
            <a:spLocks noGrp="1" noChangeArrowheads="1"/>
          </p:cNvSpPr>
          <p:nvPr>
            <p:ph type="dt" sz="half" idx="2"/>
          </p:nvPr>
        </p:nvSpPr>
        <p:spPr bwMode="auto">
          <a:xfrm>
            <a:off x="685800" y="6248400"/>
            <a:ext cx="19050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11" name="Rectangle 10"/>
          <p:cNvSpPr>
            <a:spLocks noGrp="1" noChangeArrowheads="1"/>
          </p:cNvSpPr>
          <p:nvPr>
            <p:ph type="ftr" sz="quarter" idx="3"/>
          </p:nvPr>
        </p:nvSpPr>
        <p:spPr bwMode="auto">
          <a:xfrm>
            <a:off x="3124200" y="6248400"/>
            <a:ext cx="28956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12" name="Rectangle 11"/>
          <p:cNvSpPr>
            <a:spLocks noGrp="1" noChangeArrowheads="1"/>
          </p:cNvSpPr>
          <p:nvPr>
            <p:ph type="sldNum" sz="quarter" idx="4"/>
          </p:nvPr>
        </p:nvSpPr>
        <p:spPr bwMode="auto">
          <a:xfrm>
            <a:off x="6553200" y="6248400"/>
            <a:ext cx="1905000" cy="457200"/>
          </a:xfrm>
          <a:prstGeom prst="rect">
            <a:avLst/>
          </a:prstGeom>
          <a:ln>
            <a:miter lim="800000"/>
          </a:ln>
        </p:spPr>
        <p:txBody>
          <a:bodyPr vert="horz" wrap="square" lIns="91440" tIns="45720" rIns="91440" bIns="45720" numCol="1" anchor="t" anchorCtr="0" compatLnSpc="1"/>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D7A4508-D15F-4265-94F2-D6FDDE8B905D}" type="slidenum">
              <a:rPr kumimoji="0" lang="en-US" sz="12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rPr>
            </a:fld>
            <a:endParaRPr kumimoji="0" lang="en-US" sz="12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368DF9B-24AB-4F79-883A-E83B84387E24}" type="slidenum">
              <a:rPr kumimoji="0" lang="en-US" sz="12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rPr>
            </a:fld>
            <a:endParaRPr kumimoji="0" lang="en-US" sz="12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304800"/>
            <a:ext cx="2001837"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66738" y="304800"/>
            <a:ext cx="5854700" cy="5715000"/>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368DF9B-24AB-4F79-883A-E83B84387E24}" type="slidenum">
              <a:rPr kumimoji="0" lang="en-US" sz="12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rPr>
            </a:fld>
            <a:endParaRPr kumimoji="0" lang="en-US" sz="12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566738" y="1752600"/>
            <a:ext cx="3924300" cy="4267200"/>
          </a:xfrm>
        </p:spPr>
        <p:txBody>
          <a:bodyPr vert="horz" wrap="square" lIns="91440" tIns="45720" rIns="91440" bIns="45720" numCol="1" anchor="t" anchorCtr="0" compatLnSpc="1"/>
          <a:lstStyle/>
          <a:p>
            <a:pPr marL="469900" marR="0" lvl="0" indent="-46990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Char char="o"/>
              <a:defRPr/>
            </a:pPr>
            <a:endParaRPr kumimoji="0" lang="en-US" sz="30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4643438" y="1752600"/>
            <a:ext cx="3924300" cy="42672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368DF9B-24AB-4F79-883A-E83B84387E24}" type="slidenum">
              <a:rPr kumimoji="0" lang="en-US" sz="12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rPr>
            </a:fld>
            <a:endParaRPr kumimoji="0" lang="en-US" sz="12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368DF9B-24AB-4F79-883A-E83B84387E24}" type="slidenum">
              <a:rPr kumimoji="0" lang="en-US" sz="12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rPr>
            </a:fld>
            <a:endParaRPr kumimoji="0" lang="en-US" sz="12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368DF9B-24AB-4F79-883A-E83B84387E24}" type="slidenum">
              <a:rPr kumimoji="0" lang="en-US" sz="12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rPr>
            </a:fld>
            <a:endParaRPr kumimoji="0" lang="en-US" sz="12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667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643438" y="1752600"/>
            <a:ext cx="3924300" cy="4267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368DF9B-24AB-4F79-883A-E83B84387E24}" type="slidenum">
              <a:rPr kumimoji="0" lang="en-US" sz="12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rPr>
            </a:fld>
            <a:endParaRPr kumimoji="0" lang="en-US" sz="12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368DF9B-24AB-4F79-883A-E83B84387E24}" type="slidenum">
              <a:rPr kumimoji="0" lang="en-US" sz="12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rPr>
            </a:fld>
            <a:endParaRPr kumimoji="0" lang="en-US" sz="12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368DF9B-24AB-4F79-883A-E83B84387E24}" type="slidenum">
              <a:rPr kumimoji="0" lang="en-US" sz="12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rPr>
            </a:fld>
            <a:endParaRPr kumimoji="0" lang="en-US" sz="12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368DF9B-24AB-4F79-883A-E83B84387E24}" type="slidenum">
              <a:rPr kumimoji="0" lang="en-US" sz="12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rPr>
            </a:fld>
            <a:endParaRPr kumimoji="0" lang="en-US" sz="12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368DF9B-24AB-4F79-883A-E83B84387E24}" type="slidenum">
              <a:rPr kumimoji="0" lang="en-US" sz="12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rPr>
            </a:fld>
            <a:endParaRPr kumimoji="0" lang="en-US" sz="12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accent2"/>
              </a:buClr>
              <a:buSzTx/>
              <a:buFont typeface="Wingdings" panose="05000000000000000000" pitchFamily="2" charset="2"/>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C368DF9B-24AB-4F79-883A-E83B84387E24}" type="slidenum">
              <a:rPr kumimoji="0" lang="en-US" sz="12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rPr>
            </a:fld>
            <a:endParaRPr kumimoji="0" lang="en-US" sz="12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574675" y="304800"/>
            <a:ext cx="8001000" cy="1216025"/>
          </a:xfrm>
          <a:prstGeom prst="rect">
            <a:avLst/>
          </a:prstGeom>
          <a:noFill/>
          <a:ln w="9525">
            <a:noFill/>
          </a:ln>
        </p:spPr>
        <p:txBody>
          <a:bodyPr anchor="b" anchorCtr="0"/>
          <a:p>
            <a:pPr lvl="0"/>
            <a:r>
              <a:rPr dirty="0"/>
              <a:t>Click to edit Master title style</a:t>
            </a:r>
            <a:endParaRPr dirty="0"/>
          </a:p>
        </p:txBody>
      </p:sp>
      <p:sp>
        <p:nvSpPr>
          <p:cNvPr id="1027" name="Rectangle 3"/>
          <p:cNvSpPr>
            <a:spLocks noGrp="1"/>
          </p:cNvSpPr>
          <p:nvPr>
            <p:ph type="body" idx="1"/>
          </p:nvPr>
        </p:nvSpPr>
        <p:spPr>
          <a:xfrm>
            <a:off x="566738" y="1752600"/>
            <a:ext cx="8001000" cy="4267200"/>
          </a:xfrm>
          <a:prstGeom prst="rect">
            <a:avLst/>
          </a:prstGeom>
          <a:noFill/>
          <a:ln w="9525">
            <a:noFill/>
          </a:ln>
        </p:spPr>
        <p:txBody>
          <a:bodyPr/>
          <a:p>
            <a:pPr lvl="0"/>
            <a:r>
              <a:rPr dirty="0"/>
              <a:t>Click to edit Master text styles</a:t>
            </a:r>
            <a:endParaRPr dirty="0"/>
          </a:p>
          <a:p>
            <a:pPr lvl="1"/>
            <a:r>
              <a:rPr dirty="0"/>
              <a:t>Second level</a:t>
            </a:r>
            <a:endParaRPr dirty="0"/>
          </a:p>
          <a:p>
            <a:pPr lvl="2"/>
            <a:r>
              <a:rPr dirty="0"/>
              <a:t>Third level</a:t>
            </a:r>
            <a:endParaRPr dirty="0"/>
          </a:p>
          <a:p>
            <a:pPr lvl="3"/>
            <a:r>
              <a:rPr dirty="0"/>
              <a:t>Fourth level</a:t>
            </a:r>
            <a:endParaRPr dirty="0"/>
          </a:p>
          <a:p>
            <a:pPr lvl="4"/>
            <a:r>
              <a:rPr dirty="0"/>
              <a:t>Fifth level</a:t>
            </a:r>
            <a:endParaRPr dirty="0"/>
          </a:p>
        </p:txBody>
      </p:sp>
      <p:sp>
        <p:nvSpPr>
          <p:cNvPr id="1028" name="AutoShape 4"/>
          <p:cNvSpPr/>
          <p:nvPr/>
        </p:nvSpPr>
        <p:spPr>
          <a:xfrm>
            <a:off x="609600" y="1566863"/>
            <a:ext cx="7958138" cy="109537"/>
          </a:xfrm>
          <a:custGeom>
            <a:avLst/>
            <a:gdLst/>
            <a:ahLst/>
            <a:cxnLst>
              <a:cxn ang="0">
                <a:pos x="0" y="0"/>
              </a:cxn>
              <a:cxn ang="0">
                <a:pos x="585" y="0"/>
              </a:cxn>
              <a:cxn ang="0">
                <a:pos x="585" y="1000"/>
              </a:cxn>
              <a:cxn ang="0">
                <a:pos x="0" y="1000"/>
              </a:cxn>
              <a:cxn ang="0">
                <a:pos x="0" y="0"/>
              </a:cxn>
              <a:cxn ang="0">
                <a:pos x="1000" y="0"/>
              </a:cxn>
            </a:cxnLst>
            <a:pathLst>
              <a:path w="1000" h="1000" stroke="0">
                <a:moveTo>
                  <a:pt x="0" y="0"/>
                </a:moveTo>
                <a:lnTo>
                  <a:pt x="585" y="0"/>
                </a:lnTo>
                <a:lnTo>
                  <a:pt x="585" y="1000"/>
                </a:lnTo>
                <a:lnTo>
                  <a:pt x="0" y="1000"/>
                </a:lnTo>
                <a:lnTo>
                  <a:pt x="0" y="0"/>
                </a:lnTo>
                <a:close/>
              </a:path>
              <a:path w="1000" h="1000">
                <a:moveTo>
                  <a:pt x="0" y="0"/>
                </a:moveTo>
                <a:lnTo>
                  <a:pt x="1000" y="0"/>
                </a:lnTo>
              </a:path>
            </a:pathLst>
          </a:custGeom>
          <a:solidFill>
            <a:schemeClr val="accent2">
              <a:alpha val="100000"/>
            </a:schemeClr>
          </a:solidFill>
          <a:ln w="9525" cap="flat" cmpd="sng">
            <a:solidFill>
              <a:schemeClr val="accent2">
                <a:alpha val="100000"/>
              </a:schemeClr>
            </a:solidFill>
            <a:prstDash val="solid"/>
            <a:round/>
            <a:headEnd type="none" w="med" len="med"/>
            <a:tailEnd type="none" w="med" len="med"/>
          </a:ln>
        </p:spPr>
        <p:txBody>
          <a:bodyPr/>
          <a:p>
            <a:endParaRPr lang="en-US"/>
          </a:p>
        </p:txBody>
      </p:sp>
      <p:sp>
        <p:nvSpPr>
          <p:cNvPr id="1029" name="Line 5"/>
          <p:cNvSpPr/>
          <p:nvPr/>
        </p:nvSpPr>
        <p:spPr>
          <a:xfrm flipV="1">
            <a:off x="609600" y="6172200"/>
            <a:ext cx="7924800" cy="0"/>
          </a:xfrm>
          <a:prstGeom prst="line">
            <a:avLst/>
          </a:prstGeom>
          <a:ln w="3175" cap="flat" cmpd="sng">
            <a:solidFill>
              <a:schemeClr val="accent2"/>
            </a:solidFill>
            <a:prstDash val="solid"/>
            <a:headEnd type="none" w="med" len="med"/>
            <a:tailEnd type="none" w="med" len="med"/>
          </a:ln>
        </p:spPr>
      </p:sp>
      <p:sp>
        <p:nvSpPr>
          <p:cNvPr id="150534" name="Rectangle 6"/>
          <p:cNvSpPr>
            <a:spLocks noGrp="1" noChangeArrowheads="1"/>
          </p:cNvSpPr>
          <p:nvPr>
            <p:ph type="dt" sz="half" idx="2"/>
          </p:nvPr>
        </p:nvSpPr>
        <p:spPr bwMode="auto">
          <a:xfrm>
            <a:off x="609600" y="6245225"/>
            <a:ext cx="1981200" cy="476250"/>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b="0">
                <a:latin typeface="+mn-lt"/>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150535" name="Rectangle 7"/>
          <p:cNvSpPr>
            <a:spLocks noGrp="1" noChangeArrowheads="1"/>
          </p:cNvSpPr>
          <p:nvPr>
            <p:ph type="ftr" sz="quarter" idx="3"/>
          </p:nvPr>
        </p:nvSpPr>
        <p:spPr bwMode="auto">
          <a:xfrm>
            <a:off x="3124200" y="6245225"/>
            <a:ext cx="2895600" cy="476250"/>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200" b="0">
                <a:latin typeface="+mn-lt"/>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150536" name="Rectangle 8"/>
          <p:cNvSpPr>
            <a:spLocks noGrp="1" noChangeArrowheads="1"/>
          </p:cNvSpPr>
          <p:nvPr>
            <p:ph type="sldNum" sz="quarter" idx="4"/>
          </p:nvPr>
        </p:nvSpPr>
        <p:spPr bwMode="auto">
          <a:xfrm>
            <a:off x="6553200" y="6245225"/>
            <a:ext cx="1981200" cy="476250"/>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b="0">
                <a:latin typeface="Verdana" panose="020B060403050404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368DF9B-24AB-4F79-883A-E83B84387E24}" type="slidenum">
              <a:rPr kumimoji="0" lang="en-US" sz="12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rPr>
            </a:fld>
            <a:endParaRPr kumimoji="0" lang="en-US" sz="1200" b="0" i="0" u="none" strike="noStrike" kern="1200" cap="none" spc="0" normalizeH="0" baseline="0" noProof="0" smtClean="0">
              <a:ln>
                <a:noFill/>
              </a:ln>
              <a:solidFill>
                <a:schemeClr val="tx1"/>
              </a:solidFill>
              <a:effectLst/>
              <a:uLnTx/>
              <a:uFillTx/>
              <a:latin typeface="Verdana" panose="020B0604030504040204" pitchFamily="34" charset="0"/>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Verdana" panose="020B0604030504040204" pitchFamily="34" charset="0"/>
        </a:defRPr>
      </a:lvl2pPr>
      <a:lvl3pPr algn="l" rtl="0" eaLnBrk="0" fontAlgn="base" hangingPunct="0">
        <a:spcBef>
          <a:spcPct val="0"/>
        </a:spcBef>
        <a:spcAft>
          <a:spcPct val="0"/>
        </a:spcAft>
        <a:defRPr sz="3800">
          <a:solidFill>
            <a:schemeClr val="tx2"/>
          </a:solidFill>
          <a:latin typeface="Verdana" panose="020B0604030504040204" pitchFamily="34" charset="0"/>
        </a:defRPr>
      </a:lvl3pPr>
      <a:lvl4pPr algn="l" rtl="0" eaLnBrk="0" fontAlgn="base" hangingPunct="0">
        <a:spcBef>
          <a:spcPct val="0"/>
        </a:spcBef>
        <a:spcAft>
          <a:spcPct val="0"/>
        </a:spcAft>
        <a:defRPr sz="3800">
          <a:solidFill>
            <a:schemeClr val="tx2"/>
          </a:solidFill>
          <a:latin typeface="Verdana" panose="020B0604030504040204" pitchFamily="34" charset="0"/>
        </a:defRPr>
      </a:lvl4pPr>
      <a:lvl5pPr algn="l" rtl="0" eaLnBrk="0" fontAlgn="base" hangingPunct="0">
        <a:spcBef>
          <a:spcPct val="0"/>
        </a:spcBef>
        <a:spcAft>
          <a:spcPct val="0"/>
        </a:spcAft>
        <a:defRPr sz="3800">
          <a:solidFill>
            <a:schemeClr val="tx2"/>
          </a:solidFill>
          <a:latin typeface="Verdana" panose="020B0604030504040204" pitchFamily="34" charset="0"/>
        </a:defRPr>
      </a:lvl5pPr>
      <a:lvl6pPr marL="457200" algn="l" rtl="0" fontAlgn="base">
        <a:spcBef>
          <a:spcPct val="0"/>
        </a:spcBef>
        <a:spcAft>
          <a:spcPct val="0"/>
        </a:spcAft>
        <a:defRPr sz="3800">
          <a:solidFill>
            <a:schemeClr val="tx2"/>
          </a:solidFill>
          <a:latin typeface="Verdana" panose="020B0604030504040204" pitchFamily="34" charset="0"/>
        </a:defRPr>
      </a:lvl6pPr>
      <a:lvl7pPr marL="914400" algn="l" rtl="0" fontAlgn="base">
        <a:spcBef>
          <a:spcPct val="0"/>
        </a:spcBef>
        <a:spcAft>
          <a:spcPct val="0"/>
        </a:spcAft>
        <a:defRPr sz="3800">
          <a:solidFill>
            <a:schemeClr val="tx2"/>
          </a:solidFill>
          <a:latin typeface="Verdana" panose="020B0604030504040204" pitchFamily="34" charset="0"/>
        </a:defRPr>
      </a:lvl7pPr>
      <a:lvl8pPr marL="1371600" algn="l" rtl="0" fontAlgn="base">
        <a:spcBef>
          <a:spcPct val="0"/>
        </a:spcBef>
        <a:spcAft>
          <a:spcPct val="0"/>
        </a:spcAft>
        <a:defRPr sz="3800">
          <a:solidFill>
            <a:schemeClr val="tx2"/>
          </a:solidFill>
          <a:latin typeface="Verdana" panose="020B0604030504040204" pitchFamily="34" charset="0"/>
        </a:defRPr>
      </a:lvl8pPr>
      <a:lvl9pPr marL="1828800" algn="l" rtl="0" fontAlgn="base">
        <a:spcBef>
          <a:spcPct val="0"/>
        </a:spcBef>
        <a:spcAft>
          <a:spcPct val="0"/>
        </a:spcAft>
        <a:defRPr sz="3800">
          <a:solidFill>
            <a:schemeClr val="tx2"/>
          </a:solidFill>
          <a:latin typeface="Verdana" panose="020B0604030504040204" pitchFamily="34" charset="0"/>
        </a:defRPr>
      </a:lvl9pPr>
    </p:titleStyle>
    <p:bodyStyle>
      <a:lvl1pPr marL="469900" indent="-469900" algn="l" rtl="0" eaLnBrk="0" fontAlgn="base" hangingPunct="0">
        <a:spcBef>
          <a:spcPct val="20000"/>
        </a:spcBef>
        <a:spcAft>
          <a:spcPct val="0"/>
        </a:spcAft>
        <a:buClr>
          <a:schemeClr val="accent2"/>
        </a:buClr>
        <a:buFont typeface="Wingdings" panose="05000000000000000000" pitchFamily="2" charset="2"/>
        <a:buChar char="o"/>
        <a:defRPr sz="3000">
          <a:solidFill>
            <a:schemeClr val="tx1"/>
          </a:solidFill>
          <a:latin typeface="+mn-lt"/>
          <a:ea typeface="+mn-ea"/>
          <a:cs typeface="+mn-cs"/>
        </a:defRPr>
      </a:lvl1pPr>
      <a:lvl2pPr marL="908050" indent="-436880" algn="l" rtl="0" eaLnBrk="0" fontAlgn="base" hangingPunct="0">
        <a:spcBef>
          <a:spcPct val="20000"/>
        </a:spcBef>
        <a:spcAft>
          <a:spcPct val="0"/>
        </a:spcAft>
        <a:buClr>
          <a:schemeClr val="accent2"/>
        </a:buClr>
        <a:buFont typeface="Wingdings" panose="05000000000000000000" pitchFamily="2" charset="2"/>
        <a:buChar char="n"/>
        <a:defRPr sz="2600">
          <a:solidFill>
            <a:schemeClr val="tx1"/>
          </a:solidFill>
          <a:latin typeface="+mn-lt"/>
        </a:defRPr>
      </a:lvl2pPr>
      <a:lvl3pPr marL="1304925" indent="-395605" algn="l" rtl="0" eaLnBrk="0" fontAlgn="base" hangingPunct="0">
        <a:spcBef>
          <a:spcPct val="20000"/>
        </a:spcBef>
        <a:spcAft>
          <a:spcPct val="0"/>
        </a:spcAft>
        <a:buClr>
          <a:schemeClr val="accent2"/>
        </a:buClr>
        <a:buFont typeface="Wingdings" panose="05000000000000000000" pitchFamily="2" charset="2"/>
        <a:buChar char="o"/>
        <a:defRPr sz="2300">
          <a:solidFill>
            <a:schemeClr val="tx1"/>
          </a:solidFill>
          <a:latin typeface="+mn-lt"/>
        </a:defRPr>
      </a:lvl3pPr>
      <a:lvl4pPr marL="1694180" indent="-387350" algn="l" rtl="0" eaLnBrk="0" fontAlgn="base" hangingPunct="0">
        <a:spcBef>
          <a:spcPct val="20000"/>
        </a:spcBef>
        <a:spcAft>
          <a:spcPct val="0"/>
        </a:spcAft>
        <a:buClr>
          <a:schemeClr val="accent2"/>
        </a:buClr>
        <a:buFont typeface="Wingdings" panose="05000000000000000000" pitchFamily="2" charset="2"/>
        <a:buChar char="n"/>
        <a:defRPr sz="2000">
          <a:solidFill>
            <a:schemeClr val="tx1"/>
          </a:solidFill>
          <a:latin typeface="+mn-lt"/>
        </a:defRPr>
      </a:lvl4pPr>
      <a:lvl5pPr marL="2094230" indent="-398780" algn="l" rtl="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mn-lt"/>
        </a:defRPr>
      </a:lvl5pPr>
      <a:lvl6pPr marL="25514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defRPr>
      </a:lvl6pPr>
      <a:lvl7pPr marL="30086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defRPr>
      </a:lvl7pPr>
      <a:lvl8pPr marL="34658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defRPr>
      </a:lvl8pPr>
      <a:lvl9pPr marL="3923030" indent="-398780" algn="l" rtl="0" fontAlgn="base">
        <a:spcBef>
          <a:spcPct val="25000"/>
        </a:spcBef>
        <a:spcAft>
          <a:spcPct val="0"/>
        </a:spcAft>
        <a:buClr>
          <a:schemeClr val="accent2"/>
        </a:buClr>
        <a:buFont typeface="Wingdings" panose="05000000000000000000"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3.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8.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9.jpeg"/></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22.jpeg"/><Relationship Id="rId2" Type="http://schemas.openxmlformats.org/officeDocument/2006/relationships/image" Target="C:/Users/ASUS PRO/Documents/ChuaSapxep/9tailieugiaoan/http:/yeudulich.vn/Upload/TinBai/30-12-2010/monngon-sapa/cho_sapa.jpg" TargetMode="External"/><Relationship Id="rId1"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4.jpeg"/><Relationship Id="rId1" Type="http://schemas.openxmlformats.org/officeDocument/2006/relationships/image" Target="../media/image23.jpe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6.jpeg"/><Relationship Id="rId1" Type="http://schemas.openxmlformats.org/officeDocument/2006/relationships/image" Target="../media/image25.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4.jpeg"/></Relationships>
</file>

<file path=ppt/slides/_rels/slide30.xml.rels><?xml version="1.0" encoding="UTF-8" standalone="yes"?>
<Relationships xmlns="http://schemas.openxmlformats.org/package/2006/relationships"><Relationship Id="rId9" Type="http://schemas.openxmlformats.org/officeDocument/2006/relationships/image" Target="../media/image35.png"/><Relationship Id="rId8" Type="http://schemas.openxmlformats.org/officeDocument/2006/relationships/image" Target="../media/image34.png"/><Relationship Id="rId7" Type="http://schemas.openxmlformats.org/officeDocument/2006/relationships/image" Target="../media/image33.png"/><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3" Type="http://schemas.openxmlformats.org/officeDocument/2006/relationships/image" Target="../media/image29.png"/><Relationship Id="rId2" Type="http://schemas.openxmlformats.org/officeDocument/2006/relationships/image" Target="../media/image28.png"/><Relationship Id="rId17" Type="http://schemas.openxmlformats.org/officeDocument/2006/relationships/slideLayout" Target="../slideLayouts/slideLayout7.xml"/><Relationship Id="rId16" Type="http://schemas.openxmlformats.org/officeDocument/2006/relationships/image" Target="../media/image42.png"/><Relationship Id="rId15" Type="http://schemas.openxmlformats.org/officeDocument/2006/relationships/image" Target="../media/image41.png"/><Relationship Id="rId14" Type="http://schemas.openxmlformats.org/officeDocument/2006/relationships/image" Target="../media/image40.png"/><Relationship Id="rId13" Type="http://schemas.openxmlformats.org/officeDocument/2006/relationships/image" Target="../media/image39.png"/><Relationship Id="rId12" Type="http://schemas.openxmlformats.org/officeDocument/2006/relationships/image" Target="../media/image38.png"/><Relationship Id="rId11" Type="http://schemas.openxmlformats.org/officeDocument/2006/relationships/image" Target="../media/image37.png"/><Relationship Id="rId10" Type="http://schemas.openxmlformats.org/officeDocument/2006/relationships/image" Target="../media/image36.png"/><Relationship Id="rId1" Type="http://schemas.openxmlformats.org/officeDocument/2006/relationships/image" Target="../media/image2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image" Target="../media/image43.jpeg"/></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9.jpeg"/></Relationships>
</file>

<file path=ppt/slides/_rels/slide9.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2.xml"/><Relationship Id="rId3" Type="http://schemas.openxmlformats.org/officeDocument/2006/relationships/image" Target="../media/image12.emf"/><Relationship Id="rId2" Type="http://schemas.openxmlformats.org/officeDocument/2006/relationships/oleObject" Target="../embeddings/oleObject1.bin"/><Relationship Id="rId1"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8" name="Picture 2" descr="07hong"/>
          <p:cNvPicPr>
            <a:picLocks noChangeAspect="1"/>
          </p:cNvPicPr>
          <p:nvPr/>
        </p:nvPicPr>
        <p:blipFill>
          <a:blip r:embed="rId1"/>
          <a:stretch>
            <a:fillRect/>
          </a:stretch>
        </p:blipFill>
        <p:spPr>
          <a:xfrm>
            <a:off x="0" y="0"/>
            <a:ext cx="9144000" cy="6858000"/>
          </a:xfrm>
          <a:prstGeom prst="rect">
            <a:avLst/>
          </a:prstGeom>
          <a:solidFill>
            <a:srgbClr val="66FF33"/>
          </a:solidFill>
          <a:ln w="9525" cap="flat" cmpd="sng">
            <a:solidFill>
              <a:srgbClr val="0000FF"/>
            </a:solidFill>
            <a:prstDash val="solid"/>
            <a:miter/>
            <a:headEnd type="none" w="med" len="med"/>
            <a:tailEnd type="none" w="med" len="med"/>
          </a:ln>
        </p:spPr>
      </p:pic>
      <p:sp>
        <p:nvSpPr>
          <p:cNvPr id="4099" name="WordArt 3" descr="White marble"/>
          <p:cNvSpPr>
            <a:spLocks noTextEdit="1"/>
          </p:cNvSpPr>
          <p:nvPr/>
        </p:nvSpPr>
        <p:spPr>
          <a:xfrm>
            <a:off x="609600" y="2286000"/>
            <a:ext cx="7620000" cy="1676400"/>
          </a:xfrm>
          <a:prstGeom prst="rect">
            <a:avLst/>
          </a:prstGeom>
        </p:spPr>
        <p:txBody>
          <a:bodyPr wrap="none" fromWordArt="1">
            <a:prstTxWarp prst="textPlain">
              <a:avLst>
                <a:gd name="adj" fmla="val 50000"/>
              </a:avLst>
            </a:prstTxWarp>
            <a:normAutofit/>
            <a:scene3d>
              <a:camera prst="legacyObliqueRight">
                <a:rot lat="0" lon="0" rev="0"/>
              </a:camera>
              <a:lightRig rig="legacyHarsh3" dir="t"/>
            </a:scene3d>
            <a:sp3d extrusionH="100000" prstMaterial="legacyMatte">
              <a:extrusionClr>
                <a:srgbClr val="663300"/>
              </a:extrusionClr>
            </a:sp3d>
          </a:bodyPr>
          <a:p>
            <a:pPr algn="ctr"/>
            <a:r>
              <a:rPr lang="en-US" sz="3200" b="1">
                <a:blipFill rotWithShape="0">
                  <a:blip r:embed="rId2"/>
                </a:blipFill>
                <a:latin typeface="Times New Roman" panose="02020603050405020304" pitchFamily="18" charset="0"/>
                <a:ea typeface="Times New Roman" panose="02020603050405020304" pitchFamily="18" charset="0"/>
              </a:rPr>
              <a:t>HÌNH ẢNH CON NGƯỜI LAO ĐỘNG MỚI </a:t>
            </a:r>
            <a:endParaRPr lang="en-US" sz="3200" b="1">
              <a:blipFill rotWithShape="0">
                <a:blip r:embed="rId2"/>
              </a:blipFill>
              <a:latin typeface="Times New Roman" panose="02020603050405020304" pitchFamily="18" charset="0"/>
              <a:ea typeface="Times New Roman" panose="02020603050405020304" pitchFamily="18" charset="0"/>
            </a:endParaRPr>
          </a:p>
          <a:p>
            <a:pPr algn="ctr"/>
            <a:r>
              <a:rPr lang="en-US" sz="3200" b="1">
                <a:blipFill rotWithShape="0">
                  <a:blip r:embed="rId2"/>
                </a:blipFill>
                <a:latin typeface="Times New Roman" panose="02020603050405020304" pitchFamily="18" charset="0"/>
                <a:ea typeface="Times New Roman" panose="02020603050405020304" pitchFamily="18" charset="0"/>
              </a:rPr>
              <a:t>TRONG: "LẶNG LẼ SA PA"</a:t>
            </a:r>
            <a:endParaRPr lang="en-US" sz="3200" b="1">
              <a:blipFill rotWithShape="0">
                <a:blip r:embed="rId2"/>
              </a:blipFill>
              <a:latin typeface="Times New Roman" panose="02020603050405020304" pitchFamily="18" charset="0"/>
              <a:ea typeface="Times New Roman" panose="02020603050405020304" pitchFamily="18" charset="0"/>
            </a:endParaRPr>
          </a:p>
        </p:txBody>
      </p:sp>
      <p:sp>
        <p:nvSpPr>
          <p:cNvPr id="4100" name="WordArt 8"/>
          <p:cNvSpPr>
            <a:spLocks noTextEdit="1"/>
          </p:cNvSpPr>
          <p:nvPr/>
        </p:nvSpPr>
        <p:spPr>
          <a:xfrm>
            <a:off x="2286000" y="457200"/>
            <a:ext cx="5829300" cy="685800"/>
          </a:xfrm>
          <a:prstGeom prst="rect">
            <a:avLst/>
          </a:prstGeom>
        </p:spPr>
        <p:txBody>
          <a:bodyPr wrap="none" fromWordArt="1">
            <a:prstTxWarp prst="textPlain">
              <a:avLst>
                <a:gd name="adj" fmla="val 50000"/>
              </a:avLst>
            </a:prstTxWarp>
            <a:normAutofit/>
          </a:bodyPr>
          <a:p>
            <a:pPr algn="ctr"/>
            <a:r>
              <a:rPr lang="en-US" sz="2400" b="1">
                <a:solidFill>
                  <a:srgbClr val="336699"/>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rPr>
              <a:t>THI DẠY HỌC THEO CHỦ ĐỀ TÍCH HỢP</a:t>
            </a:r>
            <a:endParaRPr lang="en-US" sz="2400" b="1">
              <a:solidFill>
                <a:srgbClr val="336699"/>
              </a:solidFill>
              <a:effectLst>
                <a:outerShdw dist="45791" dir="2021404" algn="ctr" rotWithShape="0">
                  <a:srgbClr val="B2B2B2">
                    <a:alpha val="79999"/>
                  </a:srgbClr>
                </a:outerShdw>
              </a:effectLst>
              <a:latin typeface="Times New Roman" panose="02020603050405020304" pitchFamily="18" charset="0"/>
              <a:ea typeface="Times New Roman" panose="02020603050405020304" pitchFamily="18" charset="0"/>
            </a:endParaRPr>
          </a:p>
        </p:txBody>
      </p:sp>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Rectangle 2"/>
          <p:cNvSpPr>
            <a:spLocks noGrp="1"/>
          </p:cNvSpPr>
          <p:nvPr>
            <p:ph idx="1"/>
          </p:nvPr>
        </p:nvSpPr>
        <p:spPr>
          <a:ln/>
        </p:spPr>
        <p:txBody>
          <a:bodyPr vert="horz" wrap="square" lIns="91440" tIns="45720" rIns="91440" bIns="45720" anchor="t" anchorCtr="0"/>
          <a:p>
            <a:endParaRPr dirty="0"/>
          </a:p>
        </p:txBody>
      </p:sp>
      <p:pic>
        <p:nvPicPr>
          <p:cNvPr id="147459" name="Picture 3" descr="bản đồ dự báo"/>
          <p:cNvPicPr>
            <a:picLocks noChangeAspect="1"/>
          </p:cNvPicPr>
          <p:nvPr>
            <p:ph type="title"/>
          </p:nvPr>
        </p:nvPicPr>
        <p:blipFill>
          <a:blip r:embed="rId1"/>
          <a:srcRect/>
          <a:stretch>
            <a:fillRect/>
          </a:stretch>
        </p:blipFill>
        <p:spPr>
          <a:xfrm>
            <a:off x="0" y="990600"/>
            <a:ext cx="9144000" cy="5638800"/>
          </a:xfrm>
          <a:ln/>
        </p:spPr>
      </p:pic>
      <p:sp>
        <p:nvSpPr>
          <p:cNvPr id="13316" name="Text Box 4"/>
          <p:cNvSpPr txBox="1"/>
          <p:nvPr/>
        </p:nvSpPr>
        <p:spPr>
          <a:xfrm>
            <a:off x="0" y="381000"/>
            <a:ext cx="9144000" cy="701675"/>
          </a:xfrm>
          <a:prstGeom prst="rect">
            <a:avLst/>
          </a:prstGeom>
          <a:noFill/>
          <a:ln w="9525">
            <a:noFill/>
          </a:ln>
        </p:spPr>
        <p:txBody>
          <a:bodyPr>
            <a:spAutoFit/>
          </a:bodyPr>
          <a:p>
            <a:pPr algn="ctr">
              <a:spcBef>
                <a:spcPct val="50000"/>
              </a:spcBef>
            </a:pPr>
            <a:r>
              <a:rPr sz="4000" b="0" dirty="0">
                <a:solidFill>
                  <a:srgbClr val="FF0000"/>
                </a:solidFill>
                <a:latin typeface="Verdana" panose="020B0604030504040204" pitchFamily="34" charset="0"/>
              </a:rPr>
              <a:t>Một hình ảnh về nghề khí tượng</a:t>
            </a:r>
            <a:endParaRPr sz="4000" b="0" dirty="0">
              <a:solidFill>
                <a:srgbClr val="FF0000"/>
              </a:solidFill>
              <a:latin typeface="Verdana" panose="020B060403050404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47459"/>
                                        </p:tgtEl>
                                        <p:attrNameLst>
                                          <p:attrName>style.visibility</p:attrName>
                                        </p:attrNameLst>
                                      </p:cBhvr>
                                      <p:to>
                                        <p:strVal val="visible"/>
                                      </p:to>
                                    </p:set>
                                    <p:anim calcmode="lin" valueType="num">
                                      <p:cBhvr>
                                        <p:cTn id="7" dur="1000" fill="hold"/>
                                        <p:tgtEl>
                                          <p:spTgt spid="147459"/>
                                        </p:tgtEl>
                                        <p:attrNameLst>
                                          <p:attrName>ppt_w</p:attrName>
                                        </p:attrNameLst>
                                      </p:cBhvr>
                                      <p:tavLst>
                                        <p:tav tm="0">
                                          <p:val>
                                            <p:fltVal val="0,000000"/>
                                          </p:val>
                                        </p:tav>
                                        <p:tav tm="100000">
                                          <p:val>
                                            <p:strVal val="#ppt_w"/>
                                          </p:val>
                                        </p:tav>
                                      </p:tavLst>
                                    </p:anim>
                                    <p:anim calcmode="lin" valueType="num">
                                      <p:cBhvr>
                                        <p:cTn id="8" dur="1000" fill="hold"/>
                                        <p:tgtEl>
                                          <p:spTgt spid="147459"/>
                                        </p:tgtEl>
                                        <p:attrNameLst>
                                          <p:attrName>ppt_h</p:attrName>
                                        </p:attrNameLst>
                                      </p:cBhvr>
                                      <p:tavLst>
                                        <p:tav tm="0">
                                          <p:val>
                                            <p:fltVal val="0,000000"/>
                                          </p:val>
                                        </p:tav>
                                        <p:tav tm="100000">
                                          <p:val>
                                            <p:strVal val="#ppt_h"/>
                                          </p:val>
                                        </p:tav>
                                      </p:tavLst>
                                    </p:anim>
                                    <p:animEffect transition="in" filter="fade">
                                      <p:cBhvr>
                                        <p:cTn id="9" dur="1000"/>
                                        <p:tgtEl>
                                          <p:spTgt spid="1474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168962" name="Picture 2" descr="trạm khí tượng"/>
          <p:cNvPicPr>
            <a:picLocks noChangeAspect="1"/>
          </p:cNvPicPr>
          <p:nvPr/>
        </p:nvPicPr>
        <p:blipFill>
          <a:blip r:embed="rId1"/>
          <a:srcRect b="5556"/>
          <a:stretch>
            <a:fillRect/>
          </a:stretch>
        </p:blipFill>
        <p:spPr>
          <a:xfrm>
            <a:off x="228600" y="228600"/>
            <a:ext cx="8686800" cy="6400800"/>
          </a:xfrm>
          <a:prstGeom prst="rect">
            <a:avLst/>
          </a:prstGeom>
          <a:noFill/>
          <a:ln w="76200" cap="flat" cmpd="tri">
            <a:solidFill>
              <a:srgbClr val="FF9900"/>
            </a:solidFill>
            <a:prstDash val="solid"/>
            <a:miter/>
            <a:headEnd type="none" w="med" len="med"/>
            <a:tailEnd type="none" w="med" len="med"/>
          </a:ln>
        </p:spPr>
      </p:pic>
      <p:sp>
        <p:nvSpPr>
          <p:cNvPr id="168964" name="Text Box 4"/>
          <p:cNvSpPr txBox="1"/>
          <p:nvPr/>
        </p:nvSpPr>
        <p:spPr>
          <a:xfrm>
            <a:off x="381000" y="1828800"/>
            <a:ext cx="2438400" cy="2530475"/>
          </a:xfrm>
          <a:prstGeom prst="rect">
            <a:avLst/>
          </a:prstGeom>
          <a:noFill/>
          <a:ln w="9525">
            <a:noFill/>
          </a:ln>
        </p:spPr>
        <p:txBody>
          <a:bodyPr>
            <a:spAutoFit/>
          </a:bodyPr>
          <a:p>
            <a:pPr>
              <a:spcBef>
                <a:spcPct val="50000"/>
              </a:spcBef>
            </a:pPr>
            <a:r>
              <a:rPr sz="4000" dirty="0">
                <a:solidFill>
                  <a:srgbClr val="FF0000"/>
                </a:solidFill>
                <a:latin typeface="Times New Roman" panose="02020603050405020304" pitchFamily="18" charset="0"/>
              </a:rPr>
              <a:t>Máy đo mưa của Trạm Khí tượng</a:t>
            </a:r>
            <a:endParaRPr sz="4000" dirty="0">
              <a:solidFill>
                <a:srgbClr val="FF0000"/>
              </a:solidFill>
              <a:latin typeface="Times New Roman" panose="02020603050405020304" pitchFamily="18"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168962"/>
                                        </p:tgtEl>
                                        <p:attrNameLst>
                                          <p:attrName>style.visibility</p:attrName>
                                        </p:attrNameLst>
                                      </p:cBhvr>
                                      <p:to>
                                        <p:strVal val="visible"/>
                                      </p:to>
                                    </p:set>
                                    <p:anim calcmode="lin" valueType="num">
                                      <p:cBhvr>
                                        <p:cTn id="7" dur="1000" fill="hold"/>
                                        <p:tgtEl>
                                          <p:spTgt spid="168962"/>
                                        </p:tgtEl>
                                        <p:attrNameLst>
                                          <p:attrName>ppt_w</p:attrName>
                                        </p:attrNameLst>
                                      </p:cBhvr>
                                      <p:tavLst>
                                        <p:tav tm="0">
                                          <p:val>
                                            <p:strVal val="#ppt_w*0.70"/>
                                          </p:val>
                                        </p:tav>
                                        <p:tav tm="100000">
                                          <p:val>
                                            <p:strVal val="#ppt_w"/>
                                          </p:val>
                                        </p:tav>
                                      </p:tavLst>
                                    </p:anim>
                                    <p:anim calcmode="lin" valueType="num">
                                      <p:cBhvr>
                                        <p:cTn id="8" dur="1000" fill="hold"/>
                                        <p:tgtEl>
                                          <p:spTgt spid="168962"/>
                                        </p:tgtEl>
                                        <p:attrNameLst>
                                          <p:attrName>ppt_h</p:attrName>
                                        </p:attrNameLst>
                                      </p:cBhvr>
                                      <p:tavLst>
                                        <p:tav tm="0">
                                          <p:val>
                                            <p:strVal val="#ppt_h"/>
                                          </p:val>
                                        </p:tav>
                                        <p:tav tm="100000">
                                          <p:val>
                                            <p:strVal val="#ppt_h"/>
                                          </p:val>
                                        </p:tav>
                                      </p:tavLst>
                                    </p:anim>
                                    <p:animEffect transition="in" filter="fade">
                                      <p:cBhvr>
                                        <p:cTn id="9" dur="1000"/>
                                        <p:tgtEl>
                                          <p:spTgt spid="168962"/>
                                        </p:tgtEl>
                                      </p:cBhvr>
                                    </p:animEffect>
                                  </p:childTnLst>
                                </p:cTn>
                              </p:par>
                              <p:par>
                                <p:cTn id="10" presetID="6" presetClass="entr" presetSubtype="16" fill="hold" grpId="0" nodeType="withEffect">
                                  <p:stCondLst>
                                    <p:cond delay="0"/>
                                  </p:stCondLst>
                                  <p:childTnLst>
                                    <p:set>
                                      <p:cBhvr>
                                        <p:cTn id="11" dur="1" fill="hold">
                                          <p:stCondLst>
                                            <p:cond delay="0"/>
                                          </p:stCondLst>
                                        </p:cTn>
                                        <p:tgtEl>
                                          <p:spTgt spid="168964"/>
                                        </p:tgtEl>
                                        <p:attrNameLst>
                                          <p:attrName>style.visibility</p:attrName>
                                        </p:attrNameLst>
                                      </p:cBhvr>
                                      <p:to>
                                        <p:strVal val="visible"/>
                                      </p:to>
                                    </p:set>
                                    <p:animEffect transition="in" filter="circle(in)">
                                      <p:cBhvr>
                                        <p:cTn id="12" dur="1000"/>
                                        <p:tgtEl>
                                          <p:spTgt spid="1689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Rectangle 2"/>
          <p:cNvSpPr>
            <a:spLocks noGrp="1"/>
          </p:cNvSpPr>
          <p:nvPr>
            <p:ph type="title"/>
          </p:nvPr>
        </p:nvSpPr>
        <p:spPr>
          <a:ln/>
        </p:spPr>
        <p:txBody>
          <a:bodyPr vert="horz" wrap="square" lIns="91440" tIns="45720" rIns="91440" bIns="45720" anchor="b" anchorCtr="0"/>
          <a:p>
            <a:endParaRPr dirty="0"/>
          </a:p>
        </p:txBody>
      </p:sp>
      <p:sp>
        <p:nvSpPr>
          <p:cNvPr id="15363" name="Rectangle 3"/>
          <p:cNvSpPr>
            <a:spLocks noGrp="1"/>
          </p:cNvSpPr>
          <p:nvPr>
            <p:ph idx="1"/>
          </p:nvPr>
        </p:nvSpPr>
        <p:spPr>
          <a:ln/>
        </p:spPr>
        <p:txBody>
          <a:bodyPr vert="horz" wrap="square" lIns="91440" tIns="45720" rIns="91440" bIns="45720" anchor="t" anchorCtr="0"/>
          <a:p>
            <a:endParaRPr dirty="0"/>
          </a:p>
        </p:txBody>
      </p:sp>
      <p:sp>
        <p:nvSpPr>
          <p:cNvPr id="15364" name="Rectangle 4"/>
          <p:cNvSpPr/>
          <p:nvPr/>
        </p:nvSpPr>
        <p:spPr>
          <a:xfrm>
            <a:off x="3962400" y="3048000"/>
            <a:ext cx="76200" cy="76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dirty="0">
              <a:latin typeface="Times New Roman" panose="02020603050405020304" pitchFamily="18" charset="0"/>
            </a:endParaRPr>
          </a:p>
        </p:txBody>
      </p:sp>
      <p:sp>
        <p:nvSpPr>
          <p:cNvPr id="15365" name="Rectangle 5"/>
          <p:cNvSpPr/>
          <p:nvPr/>
        </p:nvSpPr>
        <p:spPr>
          <a:xfrm>
            <a:off x="-152400" y="0"/>
            <a:ext cx="9296400" cy="80010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pPr algn="ctr"/>
            <a:endParaRPr dirty="0">
              <a:latin typeface="Times New Roman" panose="02020603050405020304" pitchFamily="18" charset="0"/>
            </a:endParaRPr>
          </a:p>
        </p:txBody>
      </p:sp>
      <p:sp>
        <p:nvSpPr>
          <p:cNvPr id="124934" name="Text Box 6"/>
          <p:cNvSpPr txBox="1"/>
          <p:nvPr/>
        </p:nvSpPr>
        <p:spPr>
          <a:xfrm>
            <a:off x="152400" y="3200400"/>
            <a:ext cx="9601200" cy="519113"/>
          </a:xfrm>
          <a:prstGeom prst="rect">
            <a:avLst/>
          </a:prstGeom>
          <a:noFill/>
          <a:ln w="9525">
            <a:noFill/>
          </a:ln>
        </p:spPr>
        <p:txBody>
          <a:bodyPr>
            <a:spAutoFit/>
          </a:bodyPr>
          <a:p>
            <a:r>
              <a:rPr dirty="0">
                <a:latin typeface="Times New Roman" panose="02020603050405020304" pitchFamily="18" charset="0"/>
              </a:rPr>
              <a:t>=&gt;</a:t>
            </a:r>
            <a:r>
              <a:rPr sz="2400" b="0" dirty="0">
                <a:latin typeface="Times New Roman" panose="02020603050405020304" pitchFamily="18" charset="0"/>
              </a:rPr>
              <a:t>Công việc đòi hỏi tỉ mỉ, chính xác và có tinh thần trách nhiệm cao</a:t>
            </a:r>
            <a:endParaRPr sz="2400" b="0" dirty="0">
              <a:latin typeface="Times New Roman" panose="02020603050405020304" pitchFamily="18" charset="0"/>
            </a:endParaRPr>
          </a:p>
        </p:txBody>
      </p:sp>
      <p:sp>
        <p:nvSpPr>
          <p:cNvPr id="124937" name="Text Box 9"/>
          <p:cNvSpPr txBox="1"/>
          <p:nvPr/>
        </p:nvSpPr>
        <p:spPr>
          <a:xfrm>
            <a:off x="0" y="2057400"/>
            <a:ext cx="9677400" cy="1552575"/>
          </a:xfrm>
          <a:prstGeom prst="rect">
            <a:avLst/>
          </a:prstGeom>
          <a:noFill/>
          <a:ln w="9525">
            <a:noFill/>
          </a:ln>
        </p:spPr>
        <p:txBody>
          <a:bodyPr>
            <a:spAutoFit/>
          </a:bodyPr>
          <a:p>
            <a:endParaRPr sz="2400" dirty="0">
              <a:latin typeface="Times New Roman" panose="02020603050405020304" pitchFamily="18" charset="0"/>
            </a:endParaRPr>
          </a:p>
          <a:p>
            <a:pPr>
              <a:buChar char="-"/>
            </a:pPr>
            <a:r>
              <a:rPr sz="2400" b="0" dirty="0">
                <a:latin typeface="Times New Roman" panose="02020603050405020304" pitchFamily="18" charset="0"/>
              </a:rPr>
              <a:t> Công tác khí tượng kiêm vật lý địa cầu trên đỉnh Yên Sơn cao 2.600m.</a:t>
            </a:r>
            <a:endParaRPr sz="2400" b="0" dirty="0">
              <a:latin typeface="Times New Roman" panose="02020603050405020304" pitchFamily="18" charset="0"/>
            </a:endParaRPr>
          </a:p>
          <a:p>
            <a:r>
              <a:rPr sz="2400" b="0" dirty="0">
                <a:latin typeface="Times New Roman" panose="02020603050405020304" pitchFamily="18" charset="0"/>
              </a:rPr>
              <a:t>- Nhiệm vụ: Đo gió, đo mưa, đo nắng, tính mây, đo chấn động mặt đất.</a:t>
            </a:r>
            <a:endParaRPr sz="2400" b="0" dirty="0">
              <a:latin typeface="Times New Roman" panose="02020603050405020304" pitchFamily="18" charset="0"/>
            </a:endParaRPr>
          </a:p>
          <a:p>
            <a:pPr>
              <a:buChar char="-"/>
            </a:pPr>
            <a:endParaRPr sz="2400" b="0" dirty="0">
              <a:latin typeface="Times New Roman" panose="02020603050405020304" pitchFamily="18" charset="0"/>
            </a:endParaRPr>
          </a:p>
        </p:txBody>
      </p:sp>
      <p:sp>
        <p:nvSpPr>
          <p:cNvPr id="124938" name="AutoShape 10"/>
          <p:cNvSpPr/>
          <p:nvPr/>
        </p:nvSpPr>
        <p:spPr>
          <a:xfrm>
            <a:off x="4724400" y="1143000"/>
            <a:ext cx="4114800" cy="1447800"/>
          </a:xfrm>
          <a:prstGeom prst="star24">
            <a:avLst>
              <a:gd name="adj" fmla="val 37500"/>
            </a:avLst>
          </a:prstGeom>
          <a:solidFill>
            <a:srgbClr val="CCFFCC"/>
          </a:solidFill>
          <a:ln w="38100" cap="flat" cmpd="sng">
            <a:solidFill>
              <a:srgbClr val="FF0000"/>
            </a:solidFill>
            <a:prstDash val="solid"/>
            <a:miter/>
            <a:headEnd type="none" w="med" len="med"/>
            <a:tailEnd type="none" w="med" len="med"/>
          </a:ln>
        </p:spPr>
        <p:txBody>
          <a:bodyPr wrap="none" anchor="ctr" anchorCtr="0"/>
          <a:p>
            <a:pPr algn="ctr"/>
            <a:endParaRPr sz="2400" dirty="0">
              <a:solidFill>
                <a:srgbClr val="000000"/>
              </a:solidFill>
              <a:latin typeface=".VnTime" panose="020B7200000000000000" pitchFamily="34" charset="0"/>
            </a:endParaRPr>
          </a:p>
        </p:txBody>
      </p:sp>
      <p:sp>
        <p:nvSpPr>
          <p:cNvPr id="124941" name="Text Box 13"/>
          <p:cNvSpPr txBox="1"/>
          <p:nvPr/>
        </p:nvSpPr>
        <p:spPr>
          <a:xfrm>
            <a:off x="609600" y="76200"/>
            <a:ext cx="1981200" cy="519113"/>
          </a:xfrm>
          <a:prstGeom prst="rect">
            <a:avLst/>
          </a:prstGeom>
          <a:noFill/>
          <a:ln w="9525">
            <a:noFill/>
          </a:ln>
        </p:spPr>
        <p:txBody>
          <a:bodyPr>
            <a:spAutoFit/>
          </a:bodyPr>
          <a:p>
            <a:pPr>
              <a:spcBef>
                <a:spcPct val="50000"/>
              </a:spcBef>
            </a:pPr>
            <a:r>
              <a:rPr dirty="0">
                <a:solidFill>
                  <a:schemeClr val="folHlink"/>
                </a:solidFill>
                <a:latin typeface="Times New Roman" panose="02020603050405020304" pitchFamily="18" charset="0"/>
              </a:rPr>
              <a:t>Tiết 66, 67.</a:t>
            </a:r>
            <a:endParaRPr dirty="0">
              <a:solidFill>
                <a:schemeClr val="folHlink"/>
              </a:solidFill>
              <a:latin typeface="Times New Roman" panose="02020603050405020304" pitchFamily="18" charset="0"/>
            </a:endParaRPr>
          </a:p>
        </p:txBody>
      </p:sp>
      <p:sp>
        <p:nvSpPr>
          <p:cNvPr id="124942" name="Text Box 14"/>
          <p:cNvSpPr txBox="1">
            <a:spLocks noChangeArrowheads="1"/>
          </p:cNvSpPr>
          <p:nvPr/>
        </p:nvSpPr>
        <p:spPr bwMode="auto">
          <a:xfrm>
            <a:off x="0" y="762000"/>
            <a:ext cx="51054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buNone/>
              <a:defRPr/>
            </a:pPr>
            <a:r>
              <a:rPr kumimoji="0" lang="en-US" sz="2000" kern="1200" cap="none" spc="0" normalizeH="0" baseline="0" noProof="0" smtClean="0">
                <a:solidFill>
                  <a:srgbClr val="660066"/>
                </a:solidFill>
                <a:latin typeface="Times New Roman" panose="02020603050405020304" pitchFamily="18" charset="0"/>
                <a:ea typeface="+mn-ea"/>
                <a:cs typeface="+mn-cs"/>
              </a:rPr>
              <a:t>I. </a:t>
            </a:r>
            <a:r>
              <a:rPr kumimoji="0" lang="en-US" sz="2000" u="sng" kern="1200" cap="none" spc="0" normalizeH="0" baseline="0" noProof="0" smtClean="0">
                <a:solidFill>
                  <a:srgbClr val="660066"/>
                </a:solidFill>
                <a:latin typeface="Times New Roman" panose="02020603050405020304" pitchFamily="18" charset="0"/>
                <a:ea typeface="+mn-ea"/>
                <a:cs typeface="+mn-cs"/>
              </a:rPr>
              <a:t>TÌM HIỂU CHUNG VỀ TÁC GIẢ, TP</a:t>
            </a:r>
            <a:br>
              <a:rPr kumimoji="0" lang="en-US" sz="2000" b="0" kern="1200" cap="none" spc="0" normalizeH="0" baseline="0" noProof="0" smtClean="0">
                <a:solidFill>
                  <a:srgbClr val="660066"/>
                </a:solidFill>
                <a:latin typeface="Times New Roman" panose="02020603050405020304" pitchFamily="18" charset="0"/>
                <a:ea typeface="+mn-ea"/>
                <a:cs typeface="+mn-cs"/>
              </a:rPr>
            </a:br>
            <a:r>
              <a:rPr kumimoji="0" lang="en-US" sz="2000" kern="1200" cap="none" spc="0" normalizeH="0" baseline="0" noProof="0" smtClean="0">
                <a:solidFill>
                  <a:srgbClr val="660066"/>
                </a:solidFill>
                <a:latin typeface="Times New Roman" panose="02020603050405020304" pitchFamily="18" charset="0"/>
                <a:ea typeface="+mn-ea"/>
                <a:cs typeface="+mn-cs"/>
              </a:rPr>
              <a:t>II. </a:t>
            </a:r>
            <a:r>
              <a:rPr kumimoji="0" lang="en-US" sz="2000" u="sng" kern="1200" cap="none" spc="0" normalizeH="0" baseline="0" noProof="0" smtClean="0">
                <a:solidFill>
                  <a:srgbClr val="660066"/>
                </a:solidFill>
                <a:latin typeface="Times New Roman" panose="02020603050405020304" pitchFamily="18" charset="0"/>
                <a:ea typeface="+mn-ea"/>
                <a:cs typeface="+mn-cs"/>
              </a:rPr>
              <a:t>ĐỌC – HIỂU</a:t>
            </a:r>
            <a:r>
              <a:rPr kumimoji="0" lang="en-US" sz="2000" u="sng" kern="1200" cap="none" spc="0" normalizeH="0" baseline="0" noProof="0" smtClean="0">
                <a:latin typeface="Times New Roman" panose="02020603050405020304" pitchFamily="18" charset="0"/>
                <a:ea typeface="+mn-ea"/>
                <a:cs typeface="+mn-cs"/>
              </a:rPr>
              <a:t> </a:t>
            </a:r>
            <a:r>
              <a:rPr kumimoji="0" lang="en-US" sz="2000" u="sng" kern="1200" cap="none" spc="0" normalizeH="0" baseline="0" noProof="0" smtClean="0">
                <a:solidFill>
                  <a:srgbClr val="660066"/>
                </a:solidFill>
                <a:latin typeface="Times New Roman" panose="02020603050405020304" pitchFamily="18" charset="0"/>
                <a:ea typeface="+mn-ea"/>
                <a:cs typeface="+mn-cs"/>
              </a:rPr>
              <a:t>CHÚ THÍCH</a:t>
            </a:r>
            <a:r>
              <a:rPr kumimoji="0" lang="en-US" sz="2000" u="sng" kern="1200" cap="none" spc="0" normalizeH="0" baseline="0" noProof="0" smtClean="0">
                <a:solidFill>
                  <a:srgbClr val="660066"/>
                </a:solidFill>
                <a:effectLst>
                  <a:outerShdw blurRad="38100" dist="38100" dir="2700000" algn="tl">
                    <a:srgbClr val="C0C0C0"/>
                  </a:outerShdw>
                </a:effectLst>
                <a:latin typeface="Times New Roman" panose="02020603050405020304" pitchFamily="18" charset="0"/>
                <a:ea typeface="+mn-ea"/>
                <a:cs typeface="+mn-cs"/>
              </a:rPr>
              <a:t>:</a:t>
            </a:r>
            <a:br>
              <a:rPr kumimoji="0" lang="en-US" sz="2000" u="sng" kern="1200" cap="none" spc="0" normalizeH="0" baseline="0" noProof="0" smtClean="0">
                <a:solidFill>
                  <a:srgbClr val="660066"/>
                </a:solidFill>
                <a:effectLst>
                  <a:outerShdw blurRad="38100" dist="38100" dir="2700000" algn="tl">
                    <a:srgbClr val="C0C0C0"/>
                  </a:outerShdw>
                </a:effectLst>
                <a:latin typeface="Times New Roman" panose="02020603050405020304" pitchFamily="18" charset="0"/>
                <a:ea typeface="+mn-ea"/>
                <a:cs typeface="+mn-cs"/>
              </a:rPr>
            </a:br>
            <a:r>
              <a:rPr kumimoji="0" lang="en-US" sz="2000" kern="1200" cap="none" spc="0" normalizeH="0" baseline="0" noProof="0" smtClean="0">
                <a:solidFill>
                  <a:srgbClr val="660066"/>
                </a:solidFill>
                <a:latin typeface="Times New Roman" panose="02020603050405020304" pitchFamily="18" charset="0"/>
                <a:ea typeface="+mn-ea"/>
                <a:cs typeface="+mn-cs"/>
              </a:rPr>
              <a:t>III. </a:t>
            </a:r>
            <a:r>
              <a:rPr kumimoji="0" lang="en-US" sz="2000" u="sng" kern="1200" cap="none" spc="0" normalizeH="0" baseline="0" noProof="0" smtClean="0">
                <a:solidFill>
                  <a:srgbClr val="660066"/>
                </a:solidFill>
                <a:latin typeface="Times New Roman" panose="02020603050405020304" pitchFamily="18" charset="0"/>
                <a:ea typeface="+mn-ea"/>
                <a:cs typeface="+mn-cs"/>
              </a:rPr>
              <a:t>ĐỌC – HIỂU VĂN BẢN:</a:t>
            </a:r>
            <a:br>
              <a:rPr kumimoji="0" lang="en-US" sz="2000" u="sng" kern="1200" cap="none" spc="0" normalizeH="0" baseline="0" noProof="0" smtClean="0">
                <a:solidFill>
                  <a:srgbClr val="660066"/>
                </a:solidFill>
                <a:latin typeface="Times New Roman" panose="02020603050405020304" pitchFamily="18" charset="0"/>
                <a:ea typeface="+mn-ea"/>
                <a:cs typeface="+mn-cs"/>
              </a:rPr>
            </a:br>
            <a:br>
              <a:rPr kumimoji="0" lang="en-US" sz="1800" u="sng" kern="1200" cap="none" spc="0" normalizeH="0" baseline="0" noProof="0" smtClean="0">
                <a:solidFill>
                  <a:srgbClr val="660066"/>
                </a:solidFill>
                <a:latin typeface="Times New Roman" panose="02020603050405020304" pitchFamily="18" charset="0"/>
                <a:ea typeface="+mn-ea"/>
                <a:cs typeface="+mn-cs"/>
              </a:rPr>
            </a:br>
            <a:endParaRPr kumimoji="0" lang="en-US" sz="1800" u="sng" kern="1200" cap="none" spc="0" normalizeH="0" baseline="0" noProof="0" smtClean="0">
              <a:solidFill>
                <a:srgbClr val="660066"/>
              </a:solidFill>
              <a:latin typeface="Times New Roman" panose="02020603050405020304" pitchFamily="18" charset="0"/>
              <a:ea typeface="+mn-ea"/>
              <a:cs typeface="+mn-cs"/>
            </a:endParaRPr>
          </a:p>
        </p:txBody>
      </p:sp>
      <p:sp>
        <p:nvSpPr>
          <p:cNvPr id="15371" name="WordArt 15"/>
          <p:cNvSpPr>
            <a:spLocks noTextEdit="1"/>
          </p:cNvSpPr>
          <p:nvPr/>
        </p:nvSpPr>
        <p:spPr>
          <a:xfrm>
            <a:off x="3048000" y="152400"/>
            <a:ext cx="4267200" cy="533400"/>
          </a:xfrm>
          <a:prstGeom prst="rect">
            <a:avLst/>
          </a:prstGeom>
        </p:spPr>
        <p:txBody>
          <a:bodyPr wrap="none" fromWordArt="1">
            <a:prstTxWarp prst="textPlain">
              <a:avLst>
                <a:gd name="adj" fmla="val 50000"/>
              </a:avLst>
            </a:prstTxWarp>
            <a:normAutofit/>
          </a:bodyPr>
          <a:p>
            <a:pPr algn="ctr"/>
            <a:r>
              <a:rPr lang="en-US" sz="28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LẶNG LẼ SA PA</a:t>
            </a:r>
            <a:endParaRPr lang="en-US" sz="28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sp>
        <p:nvSpPr>
          <p:cNvPr id="124945" name="Text Box 17"/>
          <p:cNvSpPr txBox="1"/>
          <p:nvPr/>
        </p:nvSpPr>
        <p:spPr>
          <a:xfrm>
            <a:off x="5486400" y="609600"/>
            <a:ext cx="3505200" cy="946150"/>
          </a:xfrm>
          <a:prstGeom prst="rect">
            <a:avLst/>
          </a:prstGeom>
          <a:noFill/>
          <a:ln w="9525">
            <a:noFill/>
          </a:ln>
        </p:spPr>
        <p:txBody>
          <a:bodyPr>
            <a:spAutoFit/>
          </a:bodyPr>
          <a:p>
            <a:pPr>
              <a:spcBef>
                <a:spcPct val="50000"/>
              </a:spcBef>
            </a:pPr>
            <a:r>
              <a:rPr dirty="0">
                <a:latin typeface="Times New Roman" panose="02020603050405020304" pitchFamily="18" charset="0"/>
              </a:rPr>
              <a:t>Nguyễn Thành Long</a:t>
            </a:r>
            <a:endParaRPr dirty="0">
              <a:latin typeface="Times New Roman" panose="02020603050405020304" pitchFamily="18" charset="0"/>
            </a:endParaRPr>
          </a:p>
          <a:p>
            <a:endParaRPr dirty="0">
              <a:latin typeface="Times New Roman" panose="02020603050405020304" pitchFamily="18" charset="0"/>
            </a:endParaRPr>
          </a:p>
        </p:txBody>
      </p:sp>
      <p:sp>
        <p:nvSpPr>
          <p:cNvPr id="124946" name="Text Box 18"/>
          <p:cNvSpPr txBox="1"/>
          <p:nvPr/>
        </p:nvSpPr>
        <p:spPr>
          <a:xfrm>
            <a:off x="5562600" y="1219200"/>
            <a:ext cx="2743200" cy="1187450"/>
          </a:xfrm>
          <a:prstGeom prst="rect">
            <a:avLst/>
          </a:prstGeom>
          <a:noFill/>
          <a:ln w="9525">
            <a:noFill/>
          </a:ln>
        </p:spPr>
        <p:txBody>
          <a:bodyPr>
            <a:spAutoFit/>
          </a:bodyPr>
          <a:p>
            <a:pPr>
              <a:spcBef>
                <a:spcPct val="50000"/>
              </a:spcBef>
            </a:pPr>
            <a:r>
              <a:rPr sz="2400" dirty="0">
                <a:latin typeface="Times New Roman" panose="02020603050405020304" pitchFamily="18" charset="0"/>
              </a:rPr>
              <a:t>Anh thanh niên hiện ra trong công việc như thế nào?</a:t>
            </a:r>
            <a:endParaRPr sz="2400" dirty="0">
              <a:latin typeface="Times New Roman" panose="02020603050405020304" pitchFamily="18" charset="0"/>
            </a:endParaRPr>
          </a:p>
        </p:txBody>
      </p:sp>
      <p:sp>
        <p:nvSpPr>
          <p:cNvPr id="124947" name="Text Box 19"/>
          <p:cNvSpPr txBox="1"/>
          <p:nvPr/>
        </p:nvSpPr>
        <p:spPr>
          <a:xfrm>
            <a:off x="0" y="5638800"/>
            <a:ext cx="9144000" cy="1917700"/>
          </a:xfrm>
          <a:prstGeom prst="rect">
            <a:avLst/>
          </a:prstGeom>
          <a:noFill/>
          <a:ln w="9525">
            <a:noFill/>
          </a:ln>
        </p:spPr>
        <p:txBody>
          <a:bodyPr>
            <a:spAutoFit/>
          </a:bodyPr>
          <a:p>
            <a:r>
              <a:rPr sz="2400" b="0" dirty="0">
                <a:latin typeface="Times New Roman" panose="02020603050405020304" pitchFamily="18" charset="0"/>
              </a:rPr>
              <a:t>- Luôn hoàn thành công việc đo và báo số liệu về trạm bất cứ lúc nào, trong hoàn cảnh gian khổ vào lúc 1 giờ sáng. Nửa đêm, đúng giờ “ốp” thì dù mưa tuyết, gió rét vẫn trở dậy làm việc</a:t>
            </a:r>
            <a:br>
              <a:rPr i="1" dirty="0">
                <a:latin typeface="Times New Roman" panose="02020603050405020304" pitchFamily="18" charset="0"/>
              </a:rPr>
            </a:br>
            <a:r>
              <a:rPr sz="2400" i="1" dirty="0">
                <a:latin typeface="Times New Roman" panose="02020603050405020304" pitchFamily="18" charset="0"/>
              </a:rPr>
              <a:t>- </a:t>
            </a:r>
            <a:r>
              <a:rPr sz="2400" b="0" dirty="0">
                <a:latin typeface="Times New Roman" panose="02020603050405020304" pitchFamily="18" charset="0"/>
              </a:rPr>
              <a:t>Anh coi công việc như người bạn: “Khi ta làm việc, ta với công việc là đôi”, nếu cất công việc đi anh cảm thấy: “buồn đến chết mất”</a:t>
            </a:r>
            <a:endParaRPr sz="2400" i="1" dirty="0">
              <a:latin typeface="Times New Roman" panose="02020603050405020304" pitchFamily="18" charset="0"/>
            </a:endParaRPr>
          </a:p>
        </p:txBody>
      </p:sp>
      <p:sp>
        <p:nvSpPr>
          <p:cNvPr id="124948" name="Text Box 20"/>
          <p:cNvSpPr txBox="1"/>
          <p:nvPr/>
        </p:nvSpPr>
        <p:spPr>
          <a:xfrm>
            <a:off x="-152400" y="3657600"/>
            <a:ext cx="9296400" cy="1917700"/>
          </a:xfrm>
          <a:prstGeom prst="rect">
            <a:avLst/>
          </a:prstGeom>
          <a:noFill/>
          <a:ln w="9525">
            <a:noFill/>
          </a:ln>
        </p:spPr>
        <p:txBody>
          <a:bodyPr>
            <a:spAutoFit/>
          </a:bodyPr>
          <a:p>
            <a:r>
              <a:rPr sz="2400" dirty="0">
                <a:latin typeface="Times New Roman" panose="02020603050405020304" pitchFamily="18" charset="0"/>
              </a:rPr>
              <a:t>* Ý thức về công việc của mình</a:t>
            </a:r>
            <a:endParaRPr sz="2400" dirty="0">
              <a:latin typeface="Times New Roman" panose="02020603050405020304" pitchFamily="18" charset="0"/>
            </a:endParaRPr>
          </a:p>
          <a:p>
            <a:r>
              <a:rPr sz="2400" b="0" dirty="0">
                <a:latin typeface="Times New Roman" panose="02020603050405020304" pitchFamily="18" charset="0"/>
              </a:rPr>
              <a:t>- Suy nghĩ: Công việc của anh có vai trò quan trọng, để góp phần: “Phục vụ sản xuất, phục vụ chiến đấu”, công việc</a:t>
            </a:r>
            <a:r>
              <a:rPr sz="2400" dirty="0">
                <a:latin typeface="Times New Roman" panose="02020603050405020304" pitchFamily="18" charset="0"/>
              </a:rPr>
              <a:t> </a:t>
            </a:r>
            <a:r>
              <a:rPr sz="2400" b="0" dirty="0">
                <a:latin typeface="Times New Roman" panose="02020603050405020304" pitchFamily="18" charset="0"/>
              </a:rPr>
              <a:t>của anh còn gắn với “bao anh em đồng chí” </a:t>
            </a:r>
            <a:r>
              <a:rPr sz="2400" dirty="0">
                <a:latin typeface="Times New Roman" panose="02020603050405020304" pitchFamily="18" charset="0"/>
              </a:rPr>
              <a:t>=&gt;</a:t>
            </a:r>
            <a:r>
              <a:rPr sz="2400" b="0" dirty="0">
                <a:latin typeface="Times New Roman" panose="02020603050405020304" pitchFamily="18" charset="0"/>
              </a:rPr>
              <a:t> suy nghĩ</a:t>
            </a:r>
            <a:r>
              <a:rPr sz="2400" dirty="0">
                <a:latin typeface="Times New Roman" panose="02020603050405020304" pitchFamily="18" charset="0"/>
              </a:rPr>
              <a:t> </a:t>
            </a:r>
            <a:r>
              <a:rPr sz="2400" b="0" dirty="0">
                <a:latin typeface="Times New Roman" panose="02020603050405020304" pitchFamily="18" charset="0"/>
              </a:rPr>
              <a:t>đúng đắn và sâu sắc về công việc với c/sống.</a:t>
            </a:r>
            <a:endParaRPr sz="2400" b="0" dirty="0">
              <a:latin typeface="Times New Roman" panose="02020603050405020304" pitchFamily="18" charset="0"/>
            </a:endParaRPr>
          </a:p>
          <a:p>
            <a:endParaRPr sz="2400" b="0" dirty="0">
              <a:latin typeface="Times New Roman" panose="02020603050405020304" pitchFamily="18" charset="0"/>
            </a:endParaRPr>
          </a:p>
        </p:txBody>
      </p:sp>
      <p:sp>
        <p:nvSpPr>
          <p:cNvPr id="124951" name="Text Box 23"/>
          <p:cNvSpPr txBox="1"/>
          <p:nvPr/>
        </p:nvSpPr>
        <p:spPr>
          <a:xfrm>
            <a:off x="-152400" y="5105400"/>
            <a:ext cx="7620000" cy="1160463"/>
          </a:xfrm>
          <a:prstGeom prst="rect">
            <a:avLst/>
          </a:prstGeom>
          <a:noFill/>
          <a:ln w="9525">
            <a:noFill/>
          </a:ln>
        </p:spPr>
        <p:txBody>
          <a:bodyPr>
            <a:spAutoFit/>
          </a:bodyPr>
          <a:p>
            <a:r>
              <a:rPr dirty="0">
                <a:latin typeface="Times New Roman" panose="02020603050405020304" pitchFamily="18" charset="0"/>
              </a:rPr>
              <a:t>*</a:t>
            </a:r>
            <a:r>
              <a:rPr sz="2400" dirty="0">
                <a:latin typeface="Times New Roman" panose="02020603050405020304" pitchFamily="18" charset="0"/>
              </a:rPr>
              <a:t> Tinh thần trách nhiệm cao, lòng yêu nghề</a:t>
            </a:r>
            <a:endParaRPr sz="2400" dirty="0">
              <a:latin typeface="Times New Roman" panose="02020603050405020304" pitchFamily="18" charset="0"/>
            </a:endParaRPr>
          </a:p>
          <a:p>
            <a:pPr>
              <a:spcBef>
                <a:spcPct val="50000"/>
              </a:spcBef>
            </a:pPr>
            <a:endParaRPr dirty="0">
              <a:latin typeface="Times New Roman" panose="02020603050405020304" pitchFamily="18" charset="0"/>
            </a:endParaRPr>
          </a:p>
        </p:txBody>
      </p:sp>
      <p:sp>
        <p:nvSpPr>
          <p:cNvPr id="124952" name="Text Box 24"/>
          <p:cNvSpPr txBox="1"/>
          <p:nvPr/>
        </p:nvSpPr>
        <p:spPr>
          <a:xfrm>
            <a:off x="76200" y="1600200"/>
            <a:ext cx="5181600" cy="946150"/>
          </a:xfrm>
          <a:prstGeom prst="rect">
            <a:avLst/>
          </a:prstGeom>
          <a:noFill/>
          <a:ln w="9525">
            <a:noFill/>
          </a:ln>
        </p:spPr>
        <p:txBody>
          <a:bodyPr>
            <a:spAutoFit/>
          </a:bodyPr>
          <a:p>
            <a:pPr>
              <a:spcBef>
                <a:spcPct val="50000"/>
              </a:spcBef>
            </a:pPr>
            <a:r>
              <a:rPr u="sng" dirty="0">
                <a:latin typeface="Times New Roman" panose="02020603050405020304" pitchFamily="18" charset="0"/>
              </a:rPr>
              <a:t>2.1. Nhân vật anh thanh niên</a:t>
            </a:r>
            <a:endParaRPr u="sng" dirty="0">
              <a:latin typeface="Times New Roman" panose="02020603050405020304" pitchFamily="18" charset="0"/>
            </a:endParaRPr>
          </a:p>
          <a:p>
            <a:endParaRPr dirty="0">
              <a:latin typeface="Times New Roman" panose="02020603050405020304" pitchFamily="18" charset="0"/>
            </a:endParaRPr>
          </a:p>
        </p:txBody>
      </p:sp>
      <p:sp>
        <p:nvSpPr>
          <p:cNvPr id="124953" name="Text Box 25"/>
          <p:cNvSpPr txBox="1"/>
          <p:nvPr/>
        </p:nvSpPr>
        <p:spPr>
          <a:xfrm>
            <a:off x="-130175" y="1981200"/>
            <a:ext cx="4473575" cy="1160463"/>
          </a:xfrm>
          <a:prstGeom prst="rect">
            <a:avLst/>
          </a:prstGeom>
          <a:noFill/>
          <a:ln w="9525">
            <a:noFill/>
          </a:ln>
        </p:spPr>
        <p:txBody>
          <a:bodyPr>
            <a:spAutoFit/>
          </a:bodyPr>
          <a:p>
            <a:r>
              <a:rPr dirty="0">
                <a:latin typeface="Times New Roman" panose="02020603050405020304" pitchFamily="18" charset="0"/>
              </a:rPr>
              <a:t>* Công việc</a:t>
            </a:r>
            <a:endParaRPr dirty="0">
              <a:latin typeface="Times New Roman" panose="02020603050405020304" pitchFamily="18" charset="0"/>
            </a:endParaRPr>
          </a:p>
          <a:p>
            <a:pPr>
              <a:spcBef>
                <a:spcPct val="50000"/>
              </a:spcBef>
            </a:pPr>
            <a:endParaRPr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4941"/>
                                        </p:tgtEl>
                                        <p:attrNameLst>
                                          <p:attrName>style.visibility</p:attrName>
                                        </p:attrNameLst>
                                      </p:cBhvr>
                                      <p:to>
                                        <p:strVal val="visible"/>
                                      </p:to>
                                    </p:set>
                                    <p:animEffect transition="in" filter="blinds(horizontal)">
                                      <p:cBhvr>
                                        <p:cTn id="7" dur="500"/>
                                        <p:tgtEl>
                                          <p:spTgt spid="12494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5371"/>
                                        </p:tgtEl>
                                        <p:attrNameLst>
                                          <p:attrName>style.visibility</p:attrName>
                                        </p:attrNameLst>
                                      </p:cBhvr>
                                      <p:to>
                                        <p:strVal val="visible"/>
                                      </p:to>
                                    </p:set>
                                    <p:animEffect transition="in" filter="box(in)">
                                      <p:cBhvr>
                                        <p:cTn id="12" dur="500"/>
                                        <p:tgtEl>
                                          <p:spTgt spid="1537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4945"/>
                                        </p:tgtEl>
                                        <p:attrNameLst>
                                          <p:attrName>style.visibility</p:attrName>
                                        </p:attrNameLst>
                                      </p:cBhvr>
                                      <p:to>
                                        <p:strVal val="visible"/>
                                      </p:to>
                                    </p:set>
                                    <p:animEffect transition="in" filter="blinds(horizontal)">
                                      <p:cBhvr>
                                        <p:cTn id="17" dur="500"/>
                                        <p:tgtEl>
                                          <p:spTgt spid="12494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4942"/>
                                        </p:tgtEl>
                                        <p:attrNameLst>
                                          <p:attrName>style.visibility</p:attrName>
                                        </p:attrNameLst>
                                      </p:cBhvr>
                                      <p:to>
                                        <p:strVal val="visible"/>
                                      </p:to>
                                    </p:set>
                                    <p:animEffect transition="in" filter="blinds(horizontal)">
                                      <p:cBhvr>
                                        <p:cTn id="22" dur="500"/>
                                        <p:tgtEl>
                                          <p:spTgt spid="12494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4952"/>
                                        </p:tgtEl>
                                        <p:attrNameLst>
                                          <p:attrName>style.visibility</p:attrName>
                                        </p:attrNameLst>
                                      </p:cBhvr>
                                      <p:to>
                                        <p:strVal val="visible"/>
                                      </p:to>
                                    </p:set>
                                    <p:animEffect transition="in" filter="box(in)">
                                      <p:cBhvr>
                                        <p:cTn id="27" dur="500"/>
                                        <p:tgtEl>
                                          <p:spTgt spid="124952"/>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24938"/>
                                        </p:tgtEl>
                                        <p:attrNameLst>
                                          <p:attrName>style.visibility</p:attrName>
                                        </p:attrNameLst>
                                      </p:cBhvr>
                                      <p:to>
                                        <p:strVal val="visible"/>
                                      </p:to>
                                    </p:set>
                                    <p:animEffect transition="in" filter="diamond(in)">
                                      <p:cBhvr>
                                        <p:cTn id="32" dur="2000"/>
                                        <p:tgtEl>
                                          <p:spTgt spid="12493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24946"/>
                                        </p:tgtEl>
                                        <p:attrNameLst>
                                          <p:attrName>style.visibility</p:attrName>
                                        </p:attrNameLst>
                                      </p:cBhvr>
                                      <p:to>
                                        <p:strVal val="visible"/>
                                      </p:to>
                                    </p:set>
                                    <p:animEffect transition="in" filter="blinds(horizontal)">
                                      <p:cBhvr>
                                        <p:cTn id="37" dur="500"/>
                                        <p:tgtEl>
                                          <p:spTgt spid="124946"/>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24953"/>
                                        </p:tgtEl>
                                        <p:attrNameLst>
                                          <p:attrName>style.visibility</p:attrName>
                                        </p:attrNameLst>
                                      </p:cBhvr>
                                      <p:to>
                                        <p:strVal val="visible"/>
                                      </p:to>
                                    </p:set>
                                    <p:animEffect transition="in" filter="box(in)">
                                      <p:cBhvr>
                                        <p:cTn id="42" dur="500"/>
                                        <p:tgtEl>
                                          <p:spTgt spid="124953"/>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24937"/>
                                        </p:tgtEl>
                                        <p:attrNameLst>
                                          <p:attrName>style.visibility</p:attrName>
                                        </p:attrNameLst>
                                      </p:cBhvr>
                                      <p:to>
                                        <p:strVal val="visible"/>
                                      </p:to>
                                    </p:set>
                                    <p:animEffect transition="in" filter="checkerboard(across)">
                                      <p:cBhvr>
                                        <p:cTn id="47" dur="500"/>
                                        <p:tgtEl>
                                          <p:spTgt spid="12493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24934"/>
                                        </p:tgtEl>
                                        <p:attrNameLst>
                                          <p:attrName>style.visibility</p:attrName>
                                        </p:attrNameLst>
                                      </p:cBhvr>
                                      <p:to>
                                        <p:strVal val="visible"/>
                                      </p:to>
                                    </p:set>
                                    <p:animEffect transition="in" filter="blinds(horizontal)">
                                      <p:cBhvr>
                                        <p:cTn id="52" dur="500"/>
                                        <p:tgtEl>
                                          <p:spTgt spid="124934"/>
                                        </p:tgtEl>
                                      </p:cBhvr>
                                    </p:animEffect>
                                  </p:childTnLst>
                                </p:cTn>
                              </p:par>
                            </p:childTnLst>
                          </p:cTn>
                        </p:par>
                      </p:childTnLst>
                    </p:cTn>
                  </p:par>
                  <p:par>
                    <p:cTn id="53" fill="hold">
                      <p:stCondLst>
                        <p:cond delay="indefinite"/>
                      </p:stCondLst>
                      <p:childTnLst>
                        <p:par>
                          <p:cTn id="54" fill="hold">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24948"/>
                                        </p:tgtEl>
                                        <p:attrNameLst>
                                          <p:attrName>style.visibility</p:attrName>
                                        </p:attrNameLst>
                                      </p:cBhvr>
                                      <p:to>
                                        <p:strVal val="visible"/>
                                      </p:to>
                                    </p:set>
                                    <p:animEffect transition="in" filter="checkerboard(across)">
                                      <p:cBhvr>
                                        <p:cTn id="57" dur="500"/>
                                        <p:tgtEl>
                                          <p:spTgt spid="124948"/>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124951"/>
                                        </p:tgtEl>
                                        <p:attrNameLst>
                                          <p:attrName>style.visibility</p:attrName>
                                        </p:attrNameLst>
                                      </p:cBhvr>
                                      <p:to>
                                        <p:strVal val="visible"/>
                                      </p:to>
                                    </p:set>
                                    <p:animEffect transition="in" filter="blinds(horizontal)">
                                      <p:cBhvr>
                                        <p:cTn id="62" dur="500"/>
                                        <p:tgtEl>
                                          <p:spTgt spid="124951"/>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124947"/>
                                        </p:tgtEl>
                                        <p:attrNameLst>
                                          <p:attrName>style.visibility</p:attrName>
                                        </p:attrNameLst>
                                      </p:cBhvr>
                                      <p:to>
                                        <p:strVal val="visible"/>
                                      </p:to>
                                    </p:set>
                                    <p:animEffect transition="in" filter="checkerboard(across)">
                                      <p:cBhvr>
                                        <p:cTn id="67" dur="500"/>
                                        <p:tgtEl>
                                          <p:spTgt spid="1249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4" grpId="0"/>
      <p:bldP spid="124937" grpId="0"/>
      <p:bldP spid="124938" grpId="0" animBg="1"/>
      <p:bldP spid="124941" grpId="0"/>
      <p:bldP spid="124942" grpId="0"/>
      <p:bldP spid="124945" grpId="0"/>
      <p:bldP spid="124946" grpId="0"/>
      <p:bldP spid="124947" grpId="0"/>
      <p:bldP spid="124948" grpId="0"/>
      <p:bldP spid="124951" grpId="0"/>
      <p:bldP spid="124952" grpId="0"/>
      <p:bldP spid="124953" grpId="0"/>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36200" name="Text Box 8"/>
          <p:cNvSpPr txBox="1"/>
          <p:nvPr/>
        </p:nvSpPr>
        <p:spPr>
          <a:xfrm>
            <a:off x="3200400" y="2057400"/>
            <a:ext cx="5943600" cy="2282825"/>
          </a:xfrm>
          <a:prstGeom prst="rect">
            <a:avLst/>
          </a:prstGeom>
          <a:noFill/>
          <a:ln w="9525">
            <a:noFill/>
          </a:ln>
        </p:spPr>
        <p:txBody>
          <a:bodyPr>
            <a:spAutoFit/>
          </a:bodyPr>
          <a:p>
            <a:pPr>
              <a:spcBef>
                <a:spcPct val="50000"/>
              </a:spcBef>
              <a:buChar char="-"/>
            </a:pPr>
            <a:r>
              <a:rPr sz="2400" b="0" dirty="0">
                <a:latin typeface="Times New Roman" panose="02020603050405020304" pitchFamily="18" charset="0"/>
              </a:rPr>
              <a:t>Sống có lí tưởng, hoài bão của tuổi trẻ: vì nhân dân, vì đất nước, anh suy nghĩ :“mình sinh ra…. vì ai mà làm việc?” mà anh đã vượt lên nỗi “thèm người” để gắn bó với công việc thầm lặng này. Anh đã phát hiện một đám mây khô giúp không quân ta…</a:t>
            </a:r>
            <a:endParaRPr sz="2400" b="0" dirty="0">
              <a:latin typeface="Times New Roman" panose="02020603050405020304" pitchFamily="18" charset="0"/>
            </a:endParaRPr>
          </a:p>
        </p:txBody>
      </p:sp>
      <p:sp>
        <p:nvSpPr>
          <p:cNvPr id="16387" name="Text Box 11"/>
          <p:cNvSpPr txBox="1"/>
          <p:nvPr/>
        </p:nvSpPr>
        <p:spPr>
          <a:xfrm>
            <a:off x="914400" y="3048000"/>
            <a:ext cx="8001000" cy="579438"/>
          </a:xfrm>
          <a:prstGeom prst="rect">
            <a:avLst/>
          </a:prstGeom>
          <a:noFill/>
          <a:ln w="9525">
            <a:noFill/>
          </a:ln>
        </p:spPr>
        <p:txBody>
          <a:bodyPr>
            <a:spAutoFit/>
          </a:bodyPr>
          <a:p>
            <a:pPr algn="just">
              <a:spcBef>
                <a:spcPct val="50000"/>
              </a:spcBef>
            </a:pPr>
            <a:endParaRPr sz="3200" dirty="0">
              <a:latin typeface="Times New Roman" panose="02020603050405020304" pitchFamily="18" charset="0"/>
            </a:endParaRPr>
          </a:p>
        </p:txBody>
      </p:sp>
      <p:sp>
        <p:nvSpPr>
          <p:cNvPr id="136204" name="Text Box 12"/>
          <p:cNvSpPr txBox="1"/>
          <p:nvPr/>
        </p:nvSpPr>
        <p:spPr>
          <a:xfrm>
            <a:off x="152400" y="4343400"/>
            <a:ext cx="8991600" cy="1370013"/>
          </a:xfrm>
          <a:prstGeom prst="rect">
            <a:avLst/>
          </a:prstGeom>
          <a:noFill/>
          <a:ln w="9525">
            <a:noFill/>
          </a:ln>
        </p:spPr>
        <p:txBody>
          <a:bodyPr>
            <a:spAutoFit/>
          </a:bodyPr>
          <a:p>
            <a:pPr>
              <a:spcBef>
                <a:spcPct val="50000"/>
              </a:spcBef>
              <a:buChar char="-"/>
            </a:pPr>
            <a:r>
              <a:rPr sz="2400" b="0" dirty="0">
                <a:latin typeface="Times New Roman" panose="02020603050405020304" pitchFamily="18" charset="0"/>
              </a:rPr>
              <a:t>Sống giản dị - tâm hồn phong phú: Căn nhà với đồ đạc giản đơn.</a:t>
            </a:r>
            <a:endParaRPr sz="2400" b="0" dirty="0">
              <a:latin typeface="Times New Roman" panose="02020603050405020304" pitchFamily="18" charset="0"/>
            </a:endParaRPr>
          </a:p>
          <a:p>
            <a:pPr>
              <a:spcBef>
                <a:spcPct val="50000"/>
              </a:spcBef>
            </a:pPr>
            <a:r>
              <a:rPr sz="2400" b="0" dirty="0">
                <a:latin typeface="Times New Roman" panose="02020603050405020304" pitchFamily="18" charset="0"/>
              </a:rPr>
              <a:t>+Tự tìm niềm vui, chủ động vượt lên trên cô đơn: ngoài giờ làm việc anh trồng hoa, nuôi gà, đọc sách, coi sách là bạn.</a:t>
            </a:r>
            <a:endParaRPr sz="2400" b="0" dirty="0">
              <a:latin typeface="Times New Roman" panose="02020603050405020304" pitchFamily="18" charset="0"/>
            </a:endParaRPr>
          </a:p>
        </p:txBody>
      </p:sp>
      <p:sp>
        <p:nvSpPr>
          <p:cNvPr id="136205" name="Text Box 13"/>
          <p:cNvSpPr txBox="1"/>
          <p:nvPr/>
        </p:nvSpPr>
        <p:spPr>
          <a:xfrm>
            <a:off x="76200" y="5638800"/>
            <a:ext cx="8991600" cy="457200"/>
          </a:xfrm>
          <a:prstGeom prst="rect">
            <a:avLst/>
          </a:prstGeom>
          <a:noFill/>
          <a:ln w="9525">
            <a:noFill/>
          </a:ln>
        </p:spPr>
        <p:txBody>
          <a:bodyPr>
            <a:spAutoFit/>
          </a:bodyPr>
          <a:p>
            <a:pPr algn="just">
              <a:spcBef>
                <a:spcPct val="50000"/>
              </a:spcBef>
            </a:pPr>
            <a:r>
              <a:rPr sz="2400" dirty="0">
                <a:latin typeface="Times New Roman" panose="02020603050405020304" pitchFamily="18" charset="0"/>
              </a:rPr>
              <a:t> </a:t>
            </a:r>
            <a:r>
              <a:rPr sz="2400" b="0" dirty="0">
                <a:latin typeface="Times New Roman" panose="02020603050405020304" pitchFamily="18" charset="0"/>
              </a:rPr>
              <a:t>+ Tổ chức sắp xếp cuộc sống một mình ở trạm ngăn nắp gọn gàng.</a:t>
            </a:r>
            <a:endParaRPr sz="2400" b="0" dirty="0">
              <a:latin typeface="Times New Roman" panose="02020603050405020304" pitchFamily="18" charset="0"/>
            </a:endParaRPr>
          </a:p>
        </p:txBody>
      </p:sp>
      <p:sp>
        <p:nvSpPr>
          <p:cNvPr id="18441" name="Text Box 9"/>
          <p:cNvSpPr txBox="1"/>
          <p:nvPr/>
        </p:nvSpPr>
        <p:spPr>
          <a:xfrm>
            <a:off x="1431925" y="295275"/>
            <a:ext cx="1862138" cy="519113"/>
          </a:xfrm>
          <a:prstGeom prst="rect">
            <a:avLst/>
          </a:prstGeom>
          <a:noFill/>
          <a:ln w="9525">
            <a:noFill/>
          </a:ln>
        </p:spPr>
        <p:txBody>
          <a:bodyPr wrap="none">
            <a:spAutoFit/>
          </a:bodyPr>
          <a:p>
            <a:r>
              <a:rPr dirty="0">
                <a:solidFill>
                  <a:schemeClr val="folHlink"/>
                </a:solidFill>
                <a:latin typeface="Times New Roman" panose="02020603050405020304" pitchFamily="18" charset="0"/>
              </a:rPr>
              <a:t>Tiết 66, 67.</a:t>
            </a:r>
            <a:endParaRPr dirty="0">
              <a:solidFill>
                <a:schemeClr val="folHlink"/>
              </a:solidFill>
              <a:latin typeface="Times New Roman" panose="02020603050405020304" pitchFamily="18" charset="0"/>
            </a:endParaRPr>
          </a:p>
        </p:txBody>
      </p:sp>
      <p:sp>
        <p:nvSpPr>
          <p:cNvPr id="18442" name="Text Box 10"/>
          <p:cNvSpPr txBox="1"/>
          <p:nvPr/>
        </p:nvSpPr>
        <p:spPr>
          <a:xfrm>
            <a:off x="5165725" y="1066800"/>
            <a:ext cx="3328988" cy="946150"/>
          </a:xfrm>
          <a:prstGeom prst="rect">
            <a:avLst/>
          </a:prstGeom>
          <a:noFill/>
          <a:ln w="9525">
            <a:noFill/>
          </a:ln>
        </p:spPr>
        <p:txBody>
          <a:bodyPr>
            <a:spAutoFit/>
          </a:bodyPr>
          <a:p>
            <a:pPr>
              <a:spcBef>
                <a:spcPct val="50000"/>
              </a:spcBef>
            </a:pPr>
            <a:r>
              <a:rPr dirty="0">
                <a:latin typeface="Times New Roman" panose="02020603050405020304" pitchFamily="18" charset="0"/>
              </a:rPr>
              <a:t>Nguyễn Thành Long</a:t>
            </a:r>
            <a:endParaRPr dirty="0">
              <a:latin typeface="Times New Roman" panose="02020603050405020304" pitchFamily="18" charset="0"/>
            </a:endParaRPr>
          </a:p>
          <a:p>
            <a:endParaRPr dirty="0">
              <a:latin typeface="Times New Roman" panose="02020603050405020304" pitchFamily="18" charset="0"/>
            </a:endParaRPr>
          </a:p>
        </p:txBody>
      </p:sp>
      <p:sp>
        <p:nvSpPr>
          <p:cNvPr id="16392" name="WordArt 11"/>
          <p:cNvSpPr>
            <a:spLocks noTextEdit="1"/>
          </p:cNvSpPr>
          <p:nvPr/>
        </p:nvSpPr>
        <p:spPr>
          <a:xfrm>
            <a:off x="3352800" y="381000"/>
            <a:ext cx="3810000" cy="685800"/>
          </a:xfrm>
          <a:prstGeom prst="rect">
            <a:avLst/>
          </a:prstGeom>
        </p:spPr>
        <p:txBody>
          <a:bodyPr wrap="none" fromWordArt="1">
            <a:prstTxWarp prst="textPlain">
              <a:avLst>
                <a:gd name="adj" fmla="val 50000"/>
              </a:avLst>
            </a:prstTxWarp>
            <a:normAutofit/>
          </a:bodyPr>
          <a:p>
            <a:pPr algn="ctr"/>
            <a:r>
              <a:rPr lang="en-US" sz="28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LẶNG LẼ SA PA</a:t>
            </a:r>
            <a:endParaRPr lang="en-US" sz="28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sp>
        <p:nvSpPr>
          <p:cNvPr id="2" name="AutoShape 19"/>
          <p:cNvSpPr/>
          <p:nvPr/>
        </p:nvSpPr>
        <p:spPr>
          <a:xfrm>
            <a:off x="0" y="2514600"/>
            <a:ext cx="3276600" cy="1600200"/>
          </a:xfrm>
          <a:prstGeom prst="cloudCallout">
            <a:avLst>
              <a:gd name="adj1" fmla="val 30426"/>
              <a:gd name="adj2" fmla="val 16269"/>
            </a:avLst>
          </a:prstGeom>
          <a:solidFill>
            <a:srgbClr val="99CCFF"/>
          </a:solidFill>
          <a:ln w="9525" cap="flat" cmpd="sng">
            <a:solidFill>
              <a:srgbClr val="FF0000"/>
            </a:solidFill>
            <a:prstDash val="solid"/>
            <a:headEnd type="none" w="med" len="med"/>
            <a:tailEnd type="none" w="med" len="med"/>
          </a:ln>
        </p:spPr>
        <p:txBody>
          <a:bodyPr/>
          <a:p>
            <a:endParaRPr sz="2000" i="1" dirty="0">
              <a:solidFill>
                <a:srgbClr val="0000FF"/>
              </a:solidFill>
              <a:latin typeface="Arial" panose="020B0604020202020204" pitchFamily="34" charset="0"/>
              <a:ea typeface="Arial" panose="020B0604020202020204" pitchFamily="34" charset="0"/>
            </a:endParaRPr>
          </a:p>
        </p:txBody>
      </p:sp>
      <p:sp>
        <p:nvSpPr>
          <p:cNvPr id="18445" name="Text Box 13"/>
          <p:cNvSpPr txBox="1"/>
          <p:nvPr/>
        </p:nvSpPr>
        <p:spPr>
          <a:xfrm>
            <a:off x="0" y="1371600"/>
            <a:ext cx="5791200" cy="701675"/>
          </a:xfrm>
          <a:prstGeom prst="rect">
            <a:avLst/>
          </a:prstGeom>
          <a:noFill/>
          <a:ln w="9525">
            <a:noFill/>
          </a:ln>
        </p:spPr>
        <p:txBody>
          <a:bodyPr>
            <a:spAutoFit/>
          </a:bodyPr>
          <a:p>
            <a:r>
              <a:rPr sz="2000" b="0" u="sng" dirty="0">
                <a:solidFill>
                  <a:srgbClr val="660066"/>
                </a:solidFill>
                <a:latin typeface="Times New Roman" panose="02020603050405020304" pitchFamily="18" charset="0"/>
              </a:rPr>
              <a:t>I</a:t>
            </a:r>
            <a:r>
              <a:rPr sz="2000" u="sng" dirty="0">
                <a:solidFill>
                  <a:srgbClr val="660066"/>
                </a:solidFill>
                <a:latin typeface="Times New Roman" panose="02020603050405020304" pitchFamily="18" charset="0"/>
              </a:rPr>
              <a:t>II. ĐỌC – HIỂU VĂN BẢN</a:t>
            </a:r>
            <a:br>
              <a:rPr sz="2000" u="sng" dirty="0">
                <a:solidFill>
                  <a:srgbClr val="660066"/>
                </a:solidFill>
                <a:latin typeface="Times New Roman" panose="02020603050405020304" pitchFamily="18" charset="0"/>
              </a:rPr>
            </a:br>
            <a:endParaRPr sz="2000" u="sng" dirty="0">
              <a:solidFill>
                <a:srgbClr val="660066"/>
              </a:solidFill>
              <a:latin typeface="Times New Roman" panose="02020603050405020304" pitchFamily="18" charset="0"/>
            </a:endParaRPr>
          </a:p>
        </p:txBody>
      </p:sp>
      <p:sp>
        <p:nvSpPr>
          <p:cNvPr id="18446" name="Text Box 14"/>
          <p:cNvSpPr txBox="1"/>
          <p:nvPr/>
        </p:nvSpPr>
        <p:spPr>
          <a:xfrm>
            <a:off x="0" y="1676400"/>
            <a:ext cx="4800600" cy="457200"/>
          </a:xfrm>
          <a:prstGeom prst="rect">
            <a:avLst/>
          </a:prstGeom>
          <a:noFill/>
          <a:ln w="9525">
            <a:noFill/>
          </a:ln>
        </p:spPr>
        <p:txBody>
          <a:bodyPr>
            <a:spAutoFit/>
          </a:bodyPr>
          <a:p>
            <a:r>
              <a:rPr sz="2400" u="sng" dirty="0">
                <a:latin typeface="Times New Roman" panose="02020603050405020304" pitchFamily="18" charset="0"/>
              </a:rPr>
              <a:t>2.1. Nhân vật anh thanh niên</a:t>
            </a:r>
            <a:endParaRPr sz="2400" u="sng" dirty="0">
              <a:latin typeface="Times New Roman" panose="02020603050405020304" pitchFamily="18" charset="0"/>
            </a:endParaRPr>
          </a:p>
        </p:txBody>
      </p:sp>
      <p:sp>
        <p:nvSpPr>
          <p:cNvPr id="16396" name="Text Box 15"/>
          <p:cNvSpPr txBox="1"/>
          <p:nvPr/>
        </p:nvSpPr>
        <p:spPr>
          <a:xfrm>
            <a:off x="288925" y="2133600"/>
            <a:ext cx="184150" cy="519113"/>
          </a:xfrm>
          <a:prstGeom prst="rect">
            <a:avLst/>
          </a:prstGeom>
          <a:noFill/>
          <a:ln w="9525">
            <a:noFill/>
          </a:ln>
        </p:spPr>
        <p:txBody>
          <a:bodyPr>
            <a:spAutoFit/>
          </a:bodyPr>
          <a:p>
            <a:endParaRPr dirty="0">
              <a:latin typeface="Times New Roman" panose="02020603050405020304" pitchFamily="18" charset="0"/>
            </a:endParaRPr>
          </a:p>
        </p:txBody>
      </p:sp>
      <p:sp>
        <p:nvSpPr>
          <p:cNvPr id="18448" name="Text Box 16"/>
          <p:cNvSpPr txBox="1"/>
          <p:nvPr/>
        </p:nvSpPr>
        <p:spPr>
          <a:xfrm>
            <a:off x="0" y="2057400"/>
            <a:ext cx="3005138" cy="457200"/>
          </a:xfrm>
          <a:prstGeom prst="rect">
            <a:avLst/>
          </a:prstGeom>
          <a:noFill/>
          <a:ln w="9525">
            <a:noFill/>
          </a:ln>
        </p:spPr>
        <p:txBody>
          <a:bodyPr>
            <a:spAutoFit/>
          </a:bodyPr>
          <a:p>
            <a:r>
              <a:rPr sz="2400" dirty="0">
                <a:latin typeface="Times New Roman" panose="02020603050405020304" pitchFamily="18" charset="0"/>
              </a:rPr>
              <a:t>* Trong cuộc sống:</a:t>
            </a:r>
            <a:endParaRPr sz="2400" dirty="0">
              <a:latin typeface="Times New Roman" panose="02020603050405020304" pitchFamily="18" charset="0"/>
            </a:endParaRPr>
          </a:p>
        </p:txBody>
      </p:sp>
      <p:sp>
        <p:nvSpPr>
          <p:cNvPr id="18450" name="Text Box 18"/>
          <p:cNvSpPr txBox="1"/>
          <p:nvPr/>
        </p:nvSpPr>
        <p:spPr>
          <a:xfrm>
            <a:off x="228600" y="2667000"/>
            <a:ext cx="3124200" cy="1187450"/>
          </a:xfrm>
          <a:prstGeom prst="rect">
            <a:avLst/>
          </a:prstGeom>
          <a:noFill/>
          <a:ln w="9525">
            <a:noFill/>
          </a:ln>
        </p:spPr>
        <p:txBody>
          <a:bodyPr>
            <a:spAutoFit/>
          </a:bodyPr>
          <a:p>
            <a:r>
              <a:rPr sz="2400" dirty="0">
                <a:solidFill>
                  <a:srgbClr val="0000FF"/>
                </a:solidFill>
                <a:latin typeface="Times New Roman" panose="02020603050405020304" pitchFamily="18" charset="0"/>
              </a:rPr>
              <a:t>Trong cuộc sống anh thanh niên còn là người như thế nào?</a:t>
            </a:r>
            <a:endParaRPr sz="2400" dirty="0">
              <a:solidFill>
                <a:srgbClr val="0000FF"/>
              </a:solidFill>
              <a:latin typeface="Times New Roman" panose="02020603050405020304" pitchFamily="18" charset="0"/>
            </a:endParaRPr>
          </a:p>
        </p:txBody>
      </p:sp>
      <p:sp>
        <p:nvSpPr>
          <p:cNvPr id="18451" name="Text Box 19"/>
          <p:cNvSpPr txBox="1"/>
          <p:nvPr/>
        </p:nvSpPr>
        <p:spPr>
          <a:xfrm>
            <a:off x="152400" y="6019800"/>
            <a:ext cx="7543800" cy="1187450"/>
          </a:xfrm>
          <a:prstGeom prst="rect">
            <a:avLst/>
          </a:prstGeom>
          <a:noFill/>
          <a:ln w="9525">
            <a:noFill/>
          </a:ln>
        </p:spPr>
        <p:txBody>
          <a:bodyPr>
            <a:spAutoFit/>
          </a:bodyPr>
          <a:p>
            <a:pPr>
              <a:spcBef>
                <a:spcPct val="50000"/>
              </a:spcBef>
            </a:pPr>
            <a:r>
              <a:rPr sz="2400" b="0" dirty="0">
                <a:latin typeface="Times New Roman" panose="02020603050405020304" pitchFamily="18" charset="0"/>
              </a:rPr>
              <a:t>- Khiêm tốn, thành thực: Họa sĩ định vẽ chân dung anh=&gt; từ chối, gới thiệu những người khác cho ông vẽ</a:t>
            </a:r>
            <a:endParaRPr sz="2400" b="0" dirty="0">
              <a:latin typeface="Times New Roman" panose="02020603050405020304" pitchFamily="18" charset="0"/>
            </a:endParaRPr>
          </a:p>
          <a:p>
            <a:endParaRPr sz="2400" b="0" dirty="0">
              <a:latin typeface="Times New Roman" panose="02020603050405020304" pitchFamily="18" charset="0"/>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8441"/>
                                        </p:tgtEl>
                                        <p:attrNameLst>
                                          <p:attrName>style.visibility</p:attrName>
                                        </p:attrNameLst>
                                      </p:cBhvr>
                                      <p:to>
                                        <p:strVal val="visible"/>
                                      </p:to>
                                    </p:set>
                                    <p:animEffect transition="in" filter="blinds(horizontal)">
                                      <p:cBhvr>
                                        <p:cTn id="7" dur="500"/>
                                        <p:tgtEl>
                                          <p:spTgt spid="1844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6392"/>
                                        </p:tgtEl>
                                        <p:attrNameLst>
                                          <p:attrName>style.visibility</p:attrName>
                                        </p:attrNameLst>
                                      </p:cBhvr>
                                      <p:to>
                                        <p:strVal val="visible"/>
                                      </p:to>
                                    </p:set>
                                    <p:animEffect transition="in" filter="box(in)">
                                      <p:cBhvr>
                                        <p:cTn id="12" dur="500"/>
                                        <p:tgtEl>
                                          <p:spTgt spid="1639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8442"/>
                                        </p:tgtEl>
                                        <p:attrNameLst>
                                          <p:attrName>style.visibility</p:attrName>
                                        </p:attrNameLst>
                                      </p:cBhvr>
                                      <p:to>
                                        <p:strVal val="visible"/>
                                      </p:to>
                                    </p:set>
                                    <p:animEffect transition="in" filter="blinds(horizontal)">
                                      <p:cBhvr>
                                        <p:cTn id="17" dur="500"/>
                                        <p:tgtEl>
                                          <p:spTgt spid="1844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8445"/>
                                        </p:tgtEl>
                                        <p:attrNameLst>
                                          <p:attrName>style.visibility</p:attrName>
                                        </p:attrNameLst>
                                      </p:cBhvr>
                                      <p:to>
                                        <p:strVal val="visible"/>
                                      </p:to>
                                    </p:set>
                                    <p:animEffect transition="in" filter="blinds(horizontal)">
                                      <p:cBhvr>
                                        <p:cTn id="22" dur="500"/>
                                        <p:tgtEl>
                                          <p:spTgt spid="18445"/>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8446"/>
                                        </p:tgtEl>
                                        <p:attrNameLst>
                                          <p:attrName>style.visibility</p:attrName>
                                        </p:attrNameLst>
                                      </p:cBhvr>
                                      <p:to>
                                        <p:strVal val="visible"/>
                                      </p:to>
                                    </p:set>
                                    <p:animEffect transition="in" filter="box(in)">
                                      <p:cBhvr>
                                        <p:cTn id="27" dur="500"/>
                                        <p:tgtEl>
                                          <p:spTgt spid="18446"/>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8448"/>
                                        </p:tgtEl>
                                        <p:attrNameLst>
                                          <p:attrName>style.visibility</p:attrName>
                                        </p:attrNameLst>
                                      </p:cBhvr>
                                      <p:to>
                                        <p:strVal val="visible"/>
                                      </p:to>
                                    </p:set>
                                    <p:animEffect transition="in" filter="box(in)">
                                      <p:cBhvr>
                                        <p:cTn id="32" dur="500"/>
                                        <p:tgtEl>
                                          <p:spTgt spid="18448"/>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amond(in)">
                                      <p:cBhvr>
                                        <p:cTn id="37" dur="2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8450"/>
                                        </p:tgtEl>
                                        <p:attrNameLst>
                                          <p:attrName>style.visibility</p:attrName>
                                        </p:attrNameLst>
                                      </p:cBhvr>
                                      <p:to>
                                        <p:strVal val="visible"/>
                                      </p:to>
                                    </p:set>
                                    <p:animEffect transition="in" filter="checkerboard(across)">
                                      <p:cBhvr>
                                        <p:cTn id="42" dur="500"/>
                                        <p:tgtEl>
                                          <p:spTgt spid="18450"/>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36200"/>
                                        </p:tgtEl>
                                        <p:attrNameLst>
                                          <p:attrName>style.visibility</p:attrName>
                                        </p:attrNameLst>
                                      </p:cBhvr>
                                      <p:to>
                                        <p:strVal val="visible"/>
                                      </p:to>
                                    </p:set>
                                    <p:animEffect transition="in" filter="checkerboard(across)">
                                      <p:cBhvr>
                                        <p:cTn id="47" dur="500"/>
                                        <p:tgtEl>
                                          <p:spTgt spid="136200"/>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36204"/>
                                        </p:tgtEl>
                                        <p:attrNameLst>
                                          <p:attrName>style.visibility</p:attrName>
                                        </p:attrNameLst>
                                      </p:cBhvr>
                                      <p:to>
                                        <p:strVal val="visible"/>
                                      </p:to>
                                    </p:set>
                                    <p:animEffect transition="in" filter="checkerboard(across)">
                                      <p:cBhvr>
                                        <p:cTn id="52" dur="500"/>
                                        <p:tgtEl>
                                          <p:spTgt spid="136204"/>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nodeType="clickEffect">
                                  <p:stCondLst>
                                    <p:cond delay="0"/>
                                  </p:stCondLst>
                                  <p:childTnLst>
                                    <p:set>
                                      <p:cBhvr>
                                        <p:cTn id="56" dur="1" fill="hold">
                                          <p:stCondLst>
                                            <p:cond delay="0"/>
                                          </p:stCondLst>
                                        </p:cTn>
                                        <p:tgtEl>
                                          <p:spTgt spid="136205">
                                            <p:txEl>
                                              <p:charRg st="0" end="64"/>
                                            </p:txEl>
                                          </p:spTgt>
                                        </p:tgtEl>
                                        <p:attrNameLst>
                                          <p:attrName>style.visibility</p:attrName>
                                        </p:attrNameLst>
                                      </p:cBhvr>
                                      <p:to>
                                        <p:strVal val="visible"/>
                                      </p:to>
                                    </p:set>
                                    <p:animEffect transition="in" filter="box(in)">
                                      <p:cBhvr>
                                        <p:cTn id="57" dur="500"/>
                                        <p:tgtEl>
                                          <p:spTgt spid="136205">
                                            <p:txEl>
                                              <p:charRg st="0" end="6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8451"/>
                                        </p:tgtEl>
                                        <p:attrNameLst>
                                          <p:attrName>style.visibility</p:attrName>
                                        </p:attrNameLst>
                                      </p:cBhvr>
                                      <p:to>
                                        <p:strVal val="visible"/>
                                      </p:to>
                                    </p:set>
                                    <p:animEffect transition="in" filter="box(in)">
                                      <p:cBhvr>
                                        <p:cTn id="62" dur="500"/>
                                        <p:tgtEl>
                                          <p:spTgt spid="18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00" grpId="0"/>
      <p:bldP spid="136204" grpId="0"/>
      <p:bldP spid="18441" grpId="0"/>
      <p:bldP spid="18442" grpId="0"/>
      <p:bldP spid="2" grpId="0" animBg="1"/>
      <p:bldP spid="18445" grpId="0"/>
      <p:bldP spid="18446" grpId="0"/>
      <p:bldP spid="18448" grpId="0"/>
      <p:bldP spid="18450" grpId="0"/>
      <p:bldP spid="18451"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3845" name="Text Box 5"/>
          <p:cNvSpPr txBox="1"/>
          <p:nvPr/>
        </p:nvSpPr>
        <p:spPr>
          <a:xfrm>
            <a:off x="0" y="2209800"/>
            <a:ext cx="4419600" cy="822325"/>
          </a:xfrm>
          <a:prstGeom prst="rect">
            <a:avLst/>
          </a:prstGeom>
          <a:noFill/>
          <a:ln w="9525">
            <a:noFill/>
          </a:ln>
        </p:spPr>
        <p:txBody>
          <a:bodyPr>
            <a:spAutoFit/>
          </a:bodyPr>
          <a:p>
            <a:pPr>
              <a:spcBef>
                <a:spcPct val="50000"/>
              </a:spcBef>
            </a:pPr>
            <a:r>
              <a:rPr sz="2400" dirty="0">
                <a:latin typeface="Times New Roman" panose="02020603050405020304" pitchFamily="18" charset="0"/>
              </a:rPr>
              <a:t>*Trong quan hệ với mọi người, phẩm chất đáng mến là:</a:t>
            </a:r>
            <a:endParaRPr sz="2400" dirty="0">
              <a:latin typeface="Times New Roman" panose="02020603050405020304" pitchFamily="18" charset="0"/>
            </a:endParaRPr>
          </a:p>
        </p:txBody>
      </p:sp>
      <p:sp>
        <p:nvSpPr>
          <p:cNvPr id="163846" name="Text Box 6"/>
          <p:cNvSpPr txBox="1"/>
          <p:nvPr/>
        </p:nvSpPr>
        <p:spPr>
          <a:xfrm>
            <a:off x="152400" y="3048000"/>
            <a:ext cx="8610600" cy="2100263"/>
          </a:xfrm>
          <a:prstGeom prst="rect">
            <a:avLst/>
          </a:prstGeom>
          <a:noFill/>
          <a:ln w="9525">
            <a:noFill/>
          </a:ln>
        </p:spPr>
        <p:txBody>
          <a:bodyPr>
            <a:spAutoFit/>
          </a:bodyPr>
          <a:p>
            <a:pPr algn="just">
              <a:spcBef>
                <a:spcPct val="50000"/>
              </a:spcBef>
              <a:buChar char="-"/>
            </a:pPr>
            <a:r>
              <a:rPr sz="2400" b="0" dirty="0">
                <a:latin typeface="Times New Roman" panose="02020603050405020304" pitchFamily="18" charset="0"/>
              </a:rPr>
              <a:t>Sự cởi mở, chân thành, quý trọng tình cảm của mọi người, khao khát được gặp gỡ, trò chuyện: đón khách niềm nở, mời lên nhà chơi…</a:t>
            </a:r>
            <a:endParaRPr sz="2400" b="0" dirty="0">
              <a:latin typeface="Times New Roman" panose="02020603050405020304" pitchFamily="18" charset="0"/>
            </a:endParaRPr>
          </a:p>
          <a:p>
            <a:pPr algn="just">
              <a:spcBef>
                <a:spcPct val="50000"/>
              </a:spcBef>
            </a:pPr>
            <a:r>
              <a:rPr sz="2400" b="0" dirty="0">
                <a:latin typeface="Times New Roman" panose="02020603050405020304" pitchFamily="18" charset="0"/>
              </a:rPr>
              <a:t>- Quan tâm đến họ: Biếu tam thất cho bác lái xe, tặng hoa cho cô kĩ sư, biếu họa sĩ làn trứng</a:t>
            </a:r>
            <a:endParaRPr sz="2400" b="0" dirty="0">
              <a:latin typeface="Times New Roman" panose="02020603050405020304" pitchFamily="18" charset="0"/>
            </a:endParaRPr>
          </a:p>
        </p:txBody>
      </p:sp>
      <p:sp>
        <p:nvSpPr>
          <p:cNvPr id="163848" name="Text Box 8"/>
          <p:cNvSpPr txBox="1"/>
          <p:nvPr/>
        </p:nvSpPr>
        <p:spPr>
          <a:xfrm>
            <a:off x="76200" y="5029200"/>
            <a:ext cx="8763000" cy="1704975"/>
          </a:xfrm>
          <a:prstGeom prst="rect">
            <a:avLst/>
          </a:prstGeom>
          <a:noFill/>
          <a:ln w="9525">
            <a:noFill/>
          </a:ln>
        </p:spPr>
        <p:txBody>
          <a:bodyPr>
            <a:spAutoFit/>
          </a:bodyPr>
          <a:p>
            <a:pPr>
              <a:spcBef>
                <a:spcPct val="50000"/>
              </a:spcBef>
            </a:pPr>
            <a:r>
              <a:rPr sz="3400" b="0" i="1" dirty="0">
                <a:solidFill>
                  <a:srgbClr val="0000FF"/>
                </a:solidFill>
                <a:latin typeface="Times New Roman" panose="02020603050405020304" pitchFamily="18" charset="0"/>
                <a:sym typeface="Wingdings" panose="05000000000000000000" pitchFamily="2" charset="2"/>
              </a:rPr>
              <a:t>=&gt; </a:t>
            </a:r>
            <a:r>
              <a:rPr sz="2400" b="0" dirty="0">
                <a:solidFill>
                  <a:srgbClr val="0000FF"/>
                </a:solidFill>
                <a:latin typeface="Times New Roman" panose="02020603050405020304" pitchFamily="18" charset="0"/>
              </a:rPr>
              <a:t>Phác họa chân dung nhân vật chính với những nét đẹp về tinh thần, tình cảm, cách sống và những suy nghĩ về cuộc sống, về ý nghĩa của công việc, về lao động và cống hiến=&gt;  để lại trong ta niềm yêu mến và cảm phục, tự hào.</a:t>
            </a:r>
            <a:endParaRPr sz="2400" b="0" dirty="0">
              <a:solidFill>
                <a:srgbClr val="0000FF"/>
              </a:solidFill>
              <a:latin typeface="Times New Roman" panose="02020603050405020304" pitchFamily="18" charset="0"/>
            </a:endParaRPr>
          </a:p>
        </p:txBody>
      </p:sp>
      <p:sp>
        <p:nvSpPr>
          <p:cNvPr id="19464" name="Text Box 8"/>
          <p:cNvSpPr txBox="1"/>
          <p:nvPr/>
        </p:nvSpPr>
        <p:spPr>
          <a:xfrm>
            <a:off x="1050925" y="219075"/>
            <a:ext cx="1862138" cy="946150"/>
          </a:xfrm>
          <a:prstGeom prst="rect">
            <a:avLst/>
          </a:prstGeom>
          <a:noFill/>
          <a:ln w="9525">
            <a:noFill/>
          </a:ln>
        </p:spPr>
        <p:txBody>
          <a:bodyPr wrap="none">
            <a:spAutoFit/>
          </a:bodyPr>
          <a:p>
            <a:r>
              <a:rPr dirty="0">
                <a:solidFill>
                  <a:schemeClr val="folHlink"/>
                </a:solidFill>
                <a:latin typeface="Times New Roman" panose="02020603050405020304" pitchFamily="18" charset="0"/>
              </a:rPr>
              <a:t>Tiết 66, 67.</a:t>
            </a:r>
            <a:endParaRPr dirty="0">
              <a:solidFill>
                <a:schemeClr val="folHlink"/>
              </a:solidFill>
              <a:latin typeface="Times New Roman" panose="02020603050405020304" pitchFamily="18" charset="0"/>
            </a:endParaRPr>
          </a:p>
          <a:p>
            <a:endParaRPr dirty="0">
              <a:latin typeface="Times New Roman" panose="02020603050405020304" pitchFamily="18" charset="0"/>
            </a:endParaRPr>
          </a:p>
        </p:txBody>
      </p:sp>
      <p:sp>
        <p:nvSpPr>
          <p:cNvPr id="19465" name="Text Box 9"/>
          <p:cNvSpPr txBox="1"/>
          <p:nvPr/>
        </p:nvSpPr>
        <p:spPr>
          <a:xfrm>
            <a:off x="4572000" y="990600"/>
            <a:ext cx="3505200" cy="1587500"/>
          </a:xfrm>
          <a:prstGeom prst="rect">
            <a:avLst/>
          </a:prstGeom>
          <a:noFill/>
          <a:ln w="9525">
            <a:noFill/>
          </a:ln>
        </p:spPr>
        <p:txBody>
          <a:bodyPr>
            <a:spAutoFit/>
          </a:bodyPr>
          <a:p>
            <a:r>
              <a:rPr dirty="0">
                <a:latin typeface="Times New Roman" panose="02020603050405020304" pitchFamily="18" charset="0"/>
              </a:rPr>
              <a:t>Nguyễn Thành Long</a:t>
            </a:r>
            <a:endParaRPr dirty="0">
              <a:latin typeface="Times New Roman" panose="02020603050405020304" pitchFamily="18" charset="0"/>
            </a:endParaRPr>
          </a:p>
          <a:p>
            <a:endParaRPr dirty="0">
              <a:latin typeface="Times New Roman" panose="02020603050405020304" pitchFamily="18" charset="0"/>
            </a:endParaRPr>
          </a:p>
          <a:p>
            <a:pPr>
              <a:spcBef>
                <a:spcPct val="50000"/>
              </a:spcBef>
            </a:pPr>
            <a:endParaRPr dirty="0">
              <a:latin typeface="Times New Roman" panose="02020603050405020304" pitchFamily="18" charset="0"/>
            </a:endParaRPr>
          </a:p>
        </p:txBody>
      </p:sp>
      <p:sp>
        <p:nvSpPr>
          <p:cNvPr id="17415" name="WordArt 10"/>
          <p:cNvSpPr>
            <a:spLocks noTextEdit="1"/>
          </p:cNvSpPr>
          <p:nvPr/>
        </p:nvSpPr>
        <p:spPr>
          <a:xfrm>
            <a:off x="2971800" y="304800"/>
            <a:ext cx="3886200" cy="685800"/>
          </a:xfrm>
          <a:prstGeom prst="rect">
            <a:avLst/>
          </a:prstGeom>
        </p:spPr>
        <p:txBody>
          <a:bodyPr wrap="none" fromWordArt="1">
            <a:prstTxWarp prst="textPlain">
              <a:avLst>
                <a:gd name="adj" fmla="val 50000"/>
              </a:avLst>
            </a:prstTxWarp>
            <a:normAutofit/>
          </a:bodyPr>
          <a:p>
            <a:pPr algn="ctr"/>
            <a:r>
              <a:rPr lang="en-US" sz="28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LẶNG LẼ SA PA</a:t>
            </a:r>
            <a:endParaRPr lang="en-US" sz="28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sp>
        <p:nvSpPr>
          <p:cNvPr id="19467" name="Text Box 11"/>
          <p:cNvSpPr txBox="1"/>
          <p:nvPr/>
        </p:nvSpPr>
        <p:spPr>
          <a:xfrm>
            <a:off x="0" y="1385888"/>
            <a:ext cx="3567113" cy="823912"/>
          </a:xfrm>
          <a:prstGeom prst="rect">
            <a:avLst/>
          </a:prstGeom>
          <a:noFill/>
          <a:ln w="9525">
            <a:noFill/>
          </a:ln>
        </p:spPr>
        <p:txBody>
          <a:bodyPr>
            <a:spAutoFit/>
          </a:bodyPr>
          <a:p>
            <a:r>
              <a:rPr sz="2000" b="0" u="sng" dirty="0">
                <a:solidFill>
                  <a:srgbClr val="660066"/>
                </a:solidFill>
                <a:latin typeface="Times New Roman" panose="02020603050405020304" pitchFamily="18" charset="0"/>
              </a:rPr>
              <a:t>I</a:t>
            </a:r>
            <a:r>
              <a:rPr sz="2000" u="sng" dirty="0">
                <a:solidFill>
                  <a:srgbClr val="660066"/>
                </a:solidFill>
                <a:latin typeface="Times New Roman" panose="02020603050405020304" pitchFamily="18" charset="0"/>
              </a:rPr>
              <a:t>II. ĐỌC – HIỂU VĂN BẢN</a:t>
            </a:r>
            <a:br>
              <a:rPr u="sng" dirty="0">
                <a:solidFill>
                  <a:srgbClr val="660066"/>
                </a:solidFill>
                <a:latin typeface="Times New Roman" panose="02020603050405020304" pitchFamily="18" charset="0"/>
              </a:rPr>
            </a:br>
            <a:endParaRPr u="sng" dirty="0">
              <a:solidFill>
                <a:srgbClr val="660066"/>
              </a:solidFill>
              <a:latin typeface="Times New Roman" panose="02020603050405020304" pitchFamily="18" charset="0"/>
            </a:endParaRPr>
          </a:p>
        </p:txBody>
      </p:sp>
      <p:sp>
        <p:nvSpPr>
          <p:cNvPr id="19468" name="Text Box 12"/>
          <p:cNvSpPr txBox="1"/>
          <p:nvPr/>
        </p:nvSpPr>
        <p:spPr>
          <a:xfrm>
            <a:off x="0" y="1676400"/>
            <a:ext cx="4953000" cy="1004888"/>
          </a:xfrm>
          <a:prstGeom prst="rect">
            <a:avLst/>
          </a:prstGeom>
          <a:noFill/>
          <a:ln w="9525">
            <a:noFill/>
          </a:ln>
        </p:spPr>
        <p:txBody>
          <a:bodyPr>
            <a:spAutoFit/>
          </a:bodyPr>
          <a:p>
            <a:r>
              <a:rPr sz="2400" u="sng" dirty="0">
                <a:latin typeface="Times New Roman" panose="02020603050405020304" pitchFamily="18" charset="0"/>
              </a:rPr>
              <a:t>2.1. Nhân vật anh thanh niên</a:t>
            </a:r>
            <a:endParaRPr sz="2400" u="sng" dirty="0">
              <a:latin typeface="Times New Roman" panose="02020603050405020304" pitchFamily="18" charset="0"/>
            </a:endParaRPr>
          </a:p>
          <a:p>
            <a:pPr>
              <a:spcBef>
                <a:spcPct val="50000"/>
              </a:spcBef>
            </a:pPr>
            <a:endParaRPr sz="2400" dirty="0">
              <a:latin typeface="Times New Roman" panose="02020603050405020304" pitchFamily="18" charset="0"/>
            </a:endParaRPr>
          </a:p>
        </p:txBody>
      </p:sp>
      <p:sp>
        <p:nvSpPr>
          <p:cNvPr id="19469" name="AutoShape 13"/>
          <p:cNvSpPr/>
          <p:nvPr/>
        </p:nvSpPr>
        <p:spPr>
          <a:xfrm>
            <a:off x="4038600" y="1524000"/>
            <a:ext cx="4876800" cy="1524000"/>
          </a:xfrm>
          <a:prstGeom prst="star24">
            <a:avLst>
              <a:gd name="adj" fmla="val 37500"/>
            </a:avLst>
          </a:prstGeom>
          <a:solidFill>
            <a:srgbClr val="99CC00"/>
          </a:solidFill>
          <a:ln w="38100" cap="flat" cmpd="sng">
            <a:solidFill>
              <a:srgbClr val="FF0000"/>
            </a:solidFill>
            <a:prstDash val="solid"/>
            <a:miter/>
            <a:headEnd type="none" w="med" len="med"/>
            <a:tailEnd type="none" w="med" len="med"/>
          </a:ln>
        </p:spPr>
        <p:txBody>
          <a:bodyPr wrap="none" anchor="ctr" anchorCtr="0"/>
          <a:p>
            <a:pPr algn="ctr"/>
            <a:endParaRPr sz="2400" dirty="0">
              <a:solidFill>
                <a:srgbClr val="000000"/>
              </a:solidFill>
              <a:latin typeface=".VnTime" panose="020B7200000000000000" pitchFamily="34" charset="0"/>
            </a:endParaRPr>
          </a:p>
        </p:txBody>
      </p:sp>
      <p:sp>
        <p:nvSpPr>
          <p:cNvPr id="19470" name="Text Box 14"/>
          <p:cNvSpPr txBox="1"/>
          <p:nvPr/>
        </p:nvSpPr>
        <p:spPr>
          <a:xfrm>
            <a:off x="4876800" y="1676400"/>
            <a:ext cx="3276600" cy="1187450"/>
          </a:xfrm>
          <a:prstGeom prst="rect">
            <a:avLst/>
          </a:prstGeom>
          <a:noFill/>
          <a:ln w="9525">
            <a:noFill/>
          </a:ln>
        </p:spPr>
        <p:txBody>
          <a:bodyPr>
            <a:spAutoFit/>
          </a:bodyPr>
          <a:p>
            <a:r>
              <a:rPr sz="2400" dirty="0">
                <a:latin typeface="Times New Roman" panose="02020603050405020304" pitchFamily="18" charset="0"/>
              </a:rPr>
              <a:t>Trong quan hệ với mọi người, anh thanh niên có điểm nào đáng quý?</a:t>
            </a:r>
            <a:endParaRPr sz="2400" dirty="0">
              <a:latin typeface="Times New Roman" panose="02020603050405020304" pitchFamily="18" charset="0"/>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9464"/>
                                        </p:tgtEl>
                                        <p:attrNameLst>
                                          <p:attrName>style.visibility</p:attrName>
                                        </p:attrNameLst>
                                      </p:cBhvr>
                                      <p:to>
                                        <p:strVal val="visible"/>
                                      </p:to>
                                    </p:set>
                                    <p:animEffect transition="in" filter="box(in)">
                                      <p:cBhvr>
                                        <p:cTn id="7" dur="500"/>
                                        <p:tgtEl>
                                          <p:spTgt spid="1946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7415"/>
                                        </p:tgtEl>
                                        <p:attrNameLst>
                                          <p:attrName>style.visibility</p:attrName>
                                        </p:attrNameLst>
                                      </p:cBhvr>
                                      <p:to>
                                        <p:strVal val="visible"/>
                                      </p:to>
                                    </p:set>
                                    <p:animEffect transition="in" filter="blinds(horizontal)">
                                      <p:cBhvr>
                                        <p:cTn id="12" dur="500"/>
                                        <p:tgtEl>
                                          <p:spTgt spid="17415"/>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9465"/>
                                        </p:tgtEl>
                                        <p:attrNameLst>
                                          <p:attrName>style.visibility</p:attrName>
                                        </p:attrNameLst>
                                      </p:cBhvr>
                                      <p:to>
                                        <p:strVal val="visible"/>
                                      </p:to>
                                    </p:set>
                                    <p:animEffect transition="in" filter="box(in)">
                                      <p:cBhvr>
                                        <p:cTn id="17" dur="500"/>
                                        <p:tgtEl>
                                          <p:spTgt spid="1946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9467"/>
                                        </p:tgtEl>
                                        <p:attrNameLst>
                                          <p:attrName>style.visibility</p:attrName>
                                        </p:attrNameLst>
                                      </p:cBhvr>
                                      <p:to>
                                        <p:strVal val="visible"/>
                                      </p:to>
                                    </p:set>
                                    <p:animEffect transition="in" filter="box(in)">
                                      <p:cBhvr>
                                        <p:cTn id="22" dur="500"/>
                                        <p:tgtEl>
                                          <p:spTgt spid="19467"/>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9468"/>
                                        </p:tgtEl>
                                        <p:attrNameLst>
                                          <p:attrName>style.visibility</p:attrName>
                                        </p:attrNameLst>
                                      </p:cBhvr>
                                      <p:to>
                                        <p:strVal val="visible"/>
                                      </p:to>
                                    </p:set>
                                    <p:animEffect transition="in" filter="box(in)">
                                      <p:cBhvr>
                                        <p:cTn id="27" dur="500"/>
                                        <p:tgtEl>
                                          <p:spTgt spid="19468"/>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19469"/>
                                        </p:tgtEl>
                                        <p:attrNameLst>
                                          <p:attrName>style.visibility</p:attrName>
                                        </p:attrNameLst>
                                      </p:cBhvr>
                                      <p:to>
                                        <p:strVal val="visible"/>
                                      </p:to>
                                    </p:set>
                                    <p:animEffect transition="in" filter="diamond(in)">
                                      <p:cBhvr>
                                        <p:cTn id="32" dur="2000"/>
                                        <p:tgtEl>
                                          <p:spTgt spid="19469"/>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9470">
                                            <p:txEl>
                                              <p:charRg st="0" end="66"/>
                                            </p:txEl>
                                          </p:spTgt>
                                        </p:tgtEl>
                                        <p:attrNameLst>
                                          <p:attrName>style.visibility</p:attrName>
                                        </p:attrNameLst>
                                      </p:cBhvr>
                                      <p:to>
                                        <p:strVal val="visible"/>
                                      </p:to>
                                    </p:set>
                                    <p:animEffect transition="in" filter="checkerboard(across)">
                                      <p:cBhvr>
                                        <p:cTn id="37" dur="500"/>
                                        <p:tgtEl>
                                          <p:spTgt spid="19470">
                                            <p:txEl>
                                              <p:charRg st="0" end="6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63845"/>
                                        </p:tgtEl>
                                        <p:attrNameLst>
                                          <p:attrName>style.visibility</p:attrName>
                                        </p:attrNameLst>
                                      </p:cBhvr>
                                      <p:to>
                                        <p:strVal val="visible"/>
                                      </p:to>
                                    </p:set>
                                    <p:animEffect transition="in" filter="blinds(horizontal)">
                                      <p:cBhvr>
                                        <p:cTn id="42" dur="500"/>
                                        <p:tgtEl>
                                          <p:spTgt spid="163845"/>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63846"/>
                                        </p:tgtEl>
                                        <p:attrNameLst>
                                          <p:attrName>style.visibility</p:attrName>
                                        </p:attrNameLst>
                                      </p:cBhvr>
                                      <p:to>
                                        <p:strVal val="visible"/>
                                      </p:to>
                                    </p:set>
                                    <p:animEffect transition="in" filter="checkerboard(across)">
                                      <p:cBhvr>
                                        <p:cTn id="47" dur="500"/>
                                        <p:tgtEl>
                                          <p:spTgt spid="163846"/>
                                        </p:tgtEl>
                                      </p:cBhvr>
                                    </p:animEffect>
                                  </p:childTnLst>
                                </p:cTn>
                              </p:par>
                            </p:childTnLst>
                          </p:cTn>
                        </p:par>
                      </p:childTnLst>
                    </p:cTn>
                  </p:par>
                  <p:par>
                    <p:cTn id="48" fill="hold">
                      <p:stCondLst>
                        <p:cond delay="indefinite"/>
                      </p:stCondLst>
                      <p:childTnLst>
                        <p:par>
                          <p:cTn id="49" fill="hold">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63848"/>
                                        </p:tgtEl>
                                        <p:attrNameLst>
                                          <p:attrName>style.visibility</p:attrName>
                                        </p:attrNameLst>
                                      </p:cBhvr>
                                      <p:to>
                                        <p:strVal val="visible"/>
                                      </p:to>
                                    </p:set>
                                    <p:animEffect transition="in" filter="checkerboard(across)">
                                      <p:cBhvr>
                                        <p:cTn id="52" dur="500"/>
                                        <p:tgtEl>
                                          <p:spTgt spid="1638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5" grpId="0"/>
      <p:bldP spid="163846" grpId="0"/>
      <p:bldP spid="163848" grpId="0"/>
      <p:bldP spid="19464" grpId="0"/>
      <p:bldP spid="19465" grpId="0"/>
      <p:bldP spid="19467" grpId="0"/>
      <p:bldP spid="19468" grpId="0"/>
      <p:bldP spid="1946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9986" name="Text Box 2"/>
          <p:cNvSpPr txBox="1"/>
          <p:nvPr/>
        </p:nvSpPr>
        <p:spPr>
          <a:xfrm>
            <a:off x="228600" y="1981200"/>
            <a:ext cx="3124200" cy="457200"/>
          </a:xfrm>
          <a:prstGeom prst="rect">
            <a:avLst/>
          </a:prstGeom>
          <a:noFill/>
          <a:ln w="9525">
            <a:noFill/>
          </a:ln>
        </p:spPr>
        <p:txBody>
          <a:bodyPr>
            <a:spAutoFit/>
          </a:bodyPr>
          <a:p>
            <a:pPr algn="just">
              <a:spcBef>
                <a:spcPct val="50000"/>
              </a:spcBef>
            </a:pPr>
            <a:r>
              <a:rPr sz="2400" u="sng" dirty="0">
                <a:latin typeface="Times New Roman" panose="02020603050405020304" pitchFamily="18" charset="0"/>
              </a:rPr>
              <a:t>2.2. Nhân vật khác</a:t>
            </a:r>
            <a:r>
              <a:rPr sz="2400" dirty="0">
                <a:latin typeface="Times New Roman" panose="02020603050405020304" pitchFamily="18" charset="0"/>
              </a:rPr>
              <a:t>:</a:t>
            </a:r>
            <a:endParaRPr sz="2400" dirty="0">
              <a:latin typeface="Times New Roman" panose="02020603050405020304" pitchFamily="18" charset="0"/>
            </a:endParaRPr>
          </a:p>
        </p:txBody>
      </p:sp>
      <p:sp>
        <p:nvSpPr>
          <p:cNvPr id="169987" name="Text Box 3"/>
          <p:cNvSpPr txBox="1"/>
          <p:nvPr/>
        </p:nvSpPr>
        <p:spPr>
          <a:xfrm>
            <a:off x="3733800" y="2133600"/>
            <a:ext cx="3657600" cy="457200"/>
          </a:xfrm>
          <a:prstGeom prst="rect">
            <a:avLst/>
          </a:prstGeom>
          <a:noFill/>
          <a:ln w="9525">
            <a:noFill/>
          </a:ln>
        </p:spPr>
        <p:txBody>
          <a:bodyPr>
            <a:spAutoFit/>
          </a:bodyPr>
          <a:p>
            <a:pPr algn="just">
              <a:spcBef>
                <a:spcPct val="50000"/>
              </a:spcBef>
            </a:pPr>
            <a:r>
              <a:rPr sz="2400" u="sng" dirty="0">
                <a:latin typeface="Times New Roman" panose="02020603050405020304" pitchFamily="18" charset="0"/>
              </a:rPr>
              <a:t>* Nhân vật ông họa sĩ</a:t>
            </a:r>
            <a:r>
              <a:rPr sz="2400" dirty="0">
                <a:latin typeface="Times New Roman" panose="02020603050405020304" pitchFamily="18" charset="0"/>
              </a:rPr>
              <a:t>:</a:t>
            </a:r>
            <a:endParaRPr sz="2400" dirty="0">
              <a:latin typeface="Times New Roman" panose="02020603050405020304" pitchFamily="18" charset="0"/>
            </a:endParaRPr>
          </a:p>
        </p:txBody>
      </p:sp>
      <p:sp>
        <p:nvSpPr>
          <p:cNvPr id="169989" name="Text Box 5"/>
          <p:cNvSpPr txBox="1"/>
          <p:nvPr/>
        </p:nvSpPr>
        <p:spPr>
          <a:xfrm>
            <a:off x="3657600" y="2514600"/>
            <a:ext cx="5486400" cy="3013075"/>
          </a:xfrm>
          <a:prstGeom prst="rect">
            <a:avLst/>
          </a:prstGeom>
          <a:noFill/>
          <a:ln w="9525">
            <a:noFill/>
          </a:ln>
        </p:spPr>
        <p:txBody>
          <a:bodyPr>
            <a:spAutoFit/>
          </a:bodyPr>
          <a:p>
            <a:pPr>
              <a:spcBef>
                <a:spcPct val="50000"/>
              </a:spcBef>
            </a:pPr>
            <a:r>
              <a:rPr sz="2400" b="0" dirty="0">
                <a:latin typeface="Times New Roman" panose="02020603050405020304" pitchFamily="18" charset="0"/>
              </a:rPr>
              <a:t>- Nhà văn đặt điểm nhìn vào họa sĩ=&gt; Anh thanh niên hiện ra rõ nét và đẹp hơn, có thêm chiều sâu tư tưởng, anh đã “khơi gợi” cảm hứng sáng</a:t>
            </a:r>
            <a:r>
              <a:rPr sz="2400" dirty="0">
                <a:latin typeface="Times New Roman" panose="02020603050405020304" pitchFamily="18" charset="0"/>
              </a:rPr>
              <a:t> </a:t>
            </a:r>
            <a:r>
              <a:rPr sz="2400" b="0" dirty="0">
                <a:latin typeface="Times New Roman" panose="02020603050405020304" pitchFamily="18" charset="0"/>
              </a:rPr>
              <a:t>tác vì họa sĩ đã “bắt gặp 1 điều thật ra ông vẫn ao ước” bằng nét bút kí họa ông đã ghi xong anh TN và: “Người con trai ấy đáng yêu thật nhưng làm ông nhọc quá”. </a:t>
            </a:r>
            <a:endParaRPr sz="2400" b="0" dirty="0">
              <a:latin typeface="Times New Roman" panose="02020603050405020304" pitchFamily="18" charset="0"/>
            </a:endParaRPr>
          </a:p>
        </p:txBody>
      </p:sp>
      <p:sp>
        <p:nvSpPr>
          <p:cNvPr id="18437" name="Text Box 6"/>
          <p:cNvSpPr txBox="1"/>
          <p:nvPr/>
        </p:nvSpPr>
        <p:spPr>
          <a:xfrm>
            <a:off x="2209800" y="4343400"/>
            <a:ext cx="6553200" cy="457200"/>
          </a:xfrm>
          <a:prstGeom prst="rect">
            <a:avLst/>
          </a:prstGeom>
          <a:noFill/>
          <a:ln w="9525">
            <a:noFill/>
          </a:ln>
        </p:spPr>
        <p:txBody>
          <a:bodyPr>
            <a:spAutoFit/>
          </a:bodyPr>
          <a:p>
            <a:pPr algn="just">
              <a:spcBef>
                <a:spcPct val="50000"/>
              </a:spcBef>
            </a:pPr>
            <a:r>
              <a:rPr sz="2400" dirty="0">
                <a:latin typeface="Times New Roman" panose="02020603050405020304" pitchFamily="18" charset="0"/>
              </a:rPr>
              <a:t>.</a:t>
            </a:r>
            <a:endParaRPr sz="2400" dirty="0">
              <a:latin typeface="Times New Roman" panose="02020603050405020304" pitchFamily="18" charset="0"/>
            </a:endParaRPr>
          </a:p>
        </p:txBody>
      </p:sp>
      <p:sp>
        <p:nvSpPr>
          <p:cNvPr id="23560" name="Text Box 8"/>
          <p:cNvSpPr txBox="1"/>
          <p:nvPr/>
        </p:nvSpPr>
        <p:spPr>
          <a:xfrm>
            <a:off x="228600" y="219075"/>
            <a:ext cx="2057400" cy="519113"/>
          </a:xfrm>
          <a:prstGeom prst="rect">
            <a:avLst/>
          </a:prstGeom>
          <a:noFill/>
          <a:ln w="9525">
            <a:noFill/>
          </a:ln>
        </p:spPr>
        <p:txBody>
          <a:bodyPr>
            <a:spAutoFit/>
          </a:bodyPr>
          <a:p>
            <a:r>
              <a:rPr dirty="0">
                <a:solidFill>
                  <a:schemeClr val="folHlink"/>
                </a:solidFill>
                <a:latin typeface="Times New Roman" panose="02020603050405020304" pitchFamily="18" charset="0"/>
              </a:rPr>
              <a:t>Tiết 66, 67.</a:t>
            </a:r>
            <a:endParaRPr dirty="0">
              <a:solidFill>
                <a:schemeClr val="folHlink"/>
              </a:solidFill>
              <a:latin typeface="Times New Roman" panose="02020603050405020304" pitchFamily="18" charset="0"/>
            </a:endParaRPr>
          </a:p>
        </p:txBody>
      </p:sp>
      <p:sp>
        <p:nvSpPr>
          <p:cNvPr id="18439" name="WordArt 9"/>
          <p:cNvSpPr>
            <a:spLocks noTextEdit="1"/>
          </p:cNvSpPr>
          <p:nvPr/>
        </p:nvSpPr>
        <p:spPr>
          <a:xfrm>
            <a:off x="2362200" y="304800"/>
            <a:ext cx="3657600" cy="914400"/>
          </a:xfrm>
          <a:prstGeom prst="rect">
            <a:avLst/>
          </a:prstGeom>
        </p:spPr>
        <p:txBody>
          <a:bodyPr wrap="none" fromWordArt="1">
            <a:prstTxWarp prst="textPlain">
              <a:avLst>
                <a:gd name="adj" fmla="val 50000"/>
              </a:avLst>
            </a:prstTxWarp>
            <a:normAutofit/>
          </a:bodyPr>
          <a:p>
            <a:pPr algn="ctr"/>
            <a:r>
              <a:rPr lang="en-US" sz="28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LẶNG LẼ SA PA</a:t>
            </a:r>
            <a:endParaRPr lang="en-US" sz="28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sp>
        <p:nvSpPr>
          <p:cNvPr id="23562" name="Text Box 10"/>
          <p:cNvSpPr txBox="1"/>
          <p:nvPr/>
        </p:nvSpPr>
        <p:spPr>
          <a:xfrm>
            <a:off x="4572000" y="1143000"/>
            <a:ext cx="3429000" cy="946150"/>
          </a:xfrm>
          <a:prstGeom prst="rect">
            <a:avLst/>
          </a:prstGeom>
          <a:noFill/>
          <a:ln w="9525">
            <a:noFill/>
          </a:ln>
        </p:spPr>
        <p:txBody>
          <a:bodyPr>
            <a:spAutoFit/>
          </a:bodyPr>
          <a:p>
            <a:pPr>
              <a:spcBef>
                <a:spcPct val="50000"/>
              </a:spcBef>
            </a:pPr>
            <a:r>
              <a:rPr dirty="0">
                <a:latin typeface="Times New Roman" panose="02020603050405020304" pitchFamily="18" charset="0"/>
              </a:rPr>
              <a:t>Nguyễn Thành Long</a:t>
            </a:r>
            <a:endParaRPr dirty="0">
              <a:latin typeface="Times New Roman" panose="02020603050405020304" pitchFamily="18" charset="0"/>
            </a:endParaRPr>
          </a:p>
          <a:p>
            <a:endParaRPr dirty="0">
              <a:latin typeface="Times New Roman" panose="02020603050405020304" pitchFamily="18" charset="0"/>
            </a:endParaRPr>
          </a:p>
        </p:txBody>
      </p:sp>
      <p:sp>
        <p:nvSpPr>
          <p:cNvPr id="23564" name="Text Box 12"/>
          <p:cNvSpPr txBox="1"/>
          <p:nvPr/>
        </p:nvSpPr>
        <p:spPr>
          <a:xfrm>
            <a:off x="152400" y="1592263"/>
            <a:ext cx="3352800" cy="396875"/>
          </a:xfrm>
          <a:prstGeom prst="rect">
            <a:avLst/>
          </a:prstGeom>
          <a:noFill/>
          <a:ln w="9525">
            <a:noFill/>
          </a:ln>
        </p:spPr>
        <p:txBody>
          <a:bodyPr>
            <a:spAutoFit/>
          </a:bodyPr>
          <a:p>
            <a:pPr>
              <a:spcBef>
                <a:spcPct val="50000"/>
              </a:spcBef>
            </a:pPr>
            <a:r>
              <a:rPr sz="2000" b="0" u="sng" dirty="0">
                <a:solidFill>
                  <a:srgbClr val="660066"/>
                </a:solidFill>
                <a:latin typeface="Times New Roman" panose="02020603050405020304" pitchFamily="18" charset="0"/>
              </a:rPr>
              <a:t>I</a:t>
            </a:r>
            <a:r>
              <a:rPr sz="2000" u="sng" dirty="0">
                <a:solidFill>
                  <a:srgbClr val="660066"/>
                </a:solidFill>
                <a:latin typeface="Times New Roman" panose="02020603050405020304" pitchFamily="18" charset="0"/>
              </a:rPr>
              <a:t>II. ĐỌC – HIỂU VĂN BẢN</a:t>
            </a:r>
            <a:endParaRPr sz="2000" u="sng" dirty="0">
              <a:solidFill>
                <a:srgbClr val="660066"/>
              </a:solidFill>
              <a:latin typeface="Times New Roman" panose="02020603050405020304" pitchFamily="18" charset="0"/>
            </a:endParaRPr>
          </a:p>
        </p:txBody>
      </p:sp>
      <p:sp>
        <p:nvSpPr>
          <p:cNvPr id="18442" name="Text Box 13"/>
          <p:cNvSpPr txBox="1"/>
          <p:nvPr/>
        </p:nvSpPr>
        <p:spPr>
          <a:xfrm>
            <a:off x="555625" y="2278063"/>
            <a:ext cx="2492375" cy="519112"/>
          </a:xfrm>
          <a:prstGeom prst="rect">
            <a:avLst/>
          </a:prstGeom>
          <a:noFill/>
          <a:ln w="9525">
            <a:noFill/>
          </a:ln>
        </p:spPr>
        <p:txBody>
          <a:bodyPr>
            <a:spAutoFit/>
          </a:bodyPr>
          <a:p>
            <a:pPr>
              <a:spcBef>
                <a:spcPct val="50000"/>
              </a:spcBef>
            </a:pPr>
            <a:endParaRPr dirty="0">
              <a:latin typeface="Times New Roman" panose="02020603050405020304" pitchFamily="18" charset="0"/>
            </a:endParaRPr>
          </a:p>
        </p:txBody>
      </p:sp>
      <p:sp>
        <p:nvSpPr>
          <p:cNvPr id="2" name="AutoShape 19"/>
          <p:cNvSpPr/>
          <p:nvPr/>
        </p:nvSpPr>
        <p:spPr>
          <a:xfrm>
            <a:off x="0" y="2514600"/>
            <a:ext cx="3733800" cy="3124200"/>
          </a:xfrm>
          <a:prstGeom prst="cloudCallout">
            <a:avLst>
              <a:gd name="adj1" fmla="val -13778"/>
              <a:gd name="adj2" fmla="val -36736"/>
            </a:avLst>
          </a:prstGeom>
          <a:solidFill>
            <a:srgbClr val="FF99CC"/>
          </a:solidFill>
          <a:ln w="9525" cap="flat" cmpd="sng">
            <a:solidFill>
              <a:srgbClr val="FF0000"/>
            </a:solidFill>
            <a:prstDash val="solid"/>
            <a:headEnd type="none" w="med" len="med"/>
            <a:tailEnd type="none" w="med" len="med"/>
          </a:ln>
        </p:spPr>
        <p:txBody>
          <a:bodyPr/>
          <a:p>
            <a:endParaRPr sz="2000" i="1" dirty="0">
              <a:solidFill>
                <a:srgbClr val="0000FF"/>
              </a:solidFill>
              <a:latin typeface="Arial" panose="020B0604020202020204" pitchFamily="34" charset="0"/>
              <a:ea typeface="Arial" panose="020B0604020202020204" pitchFamily="34" charset="0"/>
            </a:endParaRPr>
          </a:p>
        </p:txBody>
      </p:sp>
      <p:sp>
        <p:nvSpPr>
          <p:cNvPr id="23567" name="Text Box 15"/>
          <p:cNvSpPr txBox="1"/>
          <p:nvPr/>
        </p:nvSpPr>
        <p:spPr>
          <a:xfrm>
            <a:off x="609600" y="3048000"/>
            <a:ext cx="3124200" cy="1917700"/>
          </a:xfrm>
          <a:prstGeom prst="rect">
            <a:avLst/>
          </a:prstGeom>
          <a:noFill/>
          <a:ln w="9525">
            <a:noFill/>
          </a:ln>
        </p:spPr>
        <p:txBody>
          <a:bodyPr>
            <a:spAutoFit/>
          </a:bodyPr>
          <a:p>
            <a:pPr>
              <a:spcBef>
                <a:spcPct val="50000"/>
              </a:spcBef>
            </a:pPr>
            <a:r>
              <a:rPr sz="2400" dirty="0">
                <a:latin typeface="Times New Roman" panose="02020603050405020304" pitchFamily="18" charset="0"/>
              </a:rPr>
              <a:t>Ngoài nhân vật chính anh thanh niên, thì các nhân vật khác được hiện ra như thế nào? </a:t>
            </a:r>
            <a:endParaRPr sz="2400" dirty="0">
              <a:latin typeface="Times New Roman" panose="02020603050405020304" pitchFamily="18" charset="0"/>
            </a:endParaRPr>
          </a:p>
        </p:txBody>
      </p:sp>
      <p:sp>
        <p:nvSpPr>
          <p:cNvPr id="23568" name="Text Box 16"/>
          <p:cNvSpPr txBox="1"/>
          <p:nvPr/>
        </p:nvSpPr>
        <p:spPr>
          <a:xfrm>
            <a:off x="304800" y="5638800"/>
            <a:ext cx="8839200" cy="822325"/>
          </a:xfrm>
          <a:prstGeom prst="rect">
            <a:avLst/>
          </a:prstGeom>
          <a:noFill/>
          <a:ln w="9525">
            <a:noFill/>
          </a:ln>
        </p:spPr>
        <p:txBody>
          <a:bodyPr>
            <a:spAutoFit/>
          </a:bodyPr>
          <a:p>
            <a:r>
              <a:rPr sz="2400" b="0" dirty="0">
                <a:latin typeface="Times New Roman" panose="02020603050405020304" pitchFamily="18" charset="0"/>
              </a:rPr>
              <a:t>=&gt; Là hình ảnh đẹp về 1 con người lao động nghệ thuật, sự xuất hiện của ông đem lại chất thơ đậm đà cho truyện. </a:t>
            </a:r>
            <a:endParaRPr sz="2400" b="0" dirty="0">
              <a:latin typeface="Times New Roman" panose="02020603050405020304" pitchFamily="18" charset="0"/>
            </a:endParaRPr>
          </a:p>
        </p:txBody>
      </p:sp>
    </p:spTree>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60"/>
                                        </p:tgtEl>
                                        <p:attrNameLst>
                                          <p:attrName>style.visibility</p:attrName>
                                        </p:attrNameLst>
                                      </p:cBhvr>
                                      <p:to>
                                        <p:strVal val="visible"/>
                                      </p:to>
                                    </p:set>
                                    <p:animEffect transition="in" filter="blinds(horizontal)">
                                      <p:cBhvr>
                                        <p:cTn id="7" dur="500"/>
                                        <p:tgtEl>
                                          <p:spTgt spid="2356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8439"/>
                                        </p:tgtEl>
                                        <p:attrNameLst>
                                          <p:attrName>style.visibility</p:attrName>
                                        </p:attrNameLst>
                                      </p:cBhvr>
                                      <p:to>
                                        <p:strVal val="visible"/>
                                      </p:to>
                                    </p:set>
                                    <p:animEffect transition="in" filter="blinds(horizontal)">
                                      <p:cBhvr>
                                        <p:cTn id="12" dur="500"/>
                                        <p:tgtEl>
                                          <p:spTgt spid="1843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3562"/>
                                        </p:tgtEl>
                                        <p:attrNameLst>
                                          <p:attrName>style.visibility</p:attrName>
                                        </p:attrNameLst>
                                      </p:cBhvr>
                                      <p:to>
                                        <p:strVal val="visible"/>
                                      </p:to>
                                    </p:set>
                                    <p:animEffect transition="in" filter="box(in)">
                                      <p:cBhvr>
                                        <p:cTn id="17" dur="500"/>
                                        <p:tgtEl>
                                          <p:spTgt spid="2356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3564"/>
                                        </p:tgtEl>
                                        <p:attrNameLst>
                                          <p:attrName>style.visibility</p:attrName>
                                        </p:attrNameLst>
                                      </p:cBhvr>
                                      <p:to>
                                        <p:strVal val="visible"/>
                                      </p:to>
                                    </p:set>
                                    <p:animEffect transition="in" filter="box(in)">
                                      <p:cBhvr>
                                        <p:cTn id="22" dur="500"/>
                                        <p:tgtEl>
                                          <p:spTgt spid="2356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9986"/>
                                        </p:tgtEl>
                                        <p:attrNameLst>
                                          <p:attrName>style.visibility</p:attrName>
                                        </p:attrNameLst>
                                      </p:cBhvr>
                                      <p:to>
                                        <p:strVal val="visible"/>
                                      </p:to>
                                    </p:set>
                                    <p:animEffect transition="in" filter="box(in)">
                                      <p:cBhvr>
                                        <p:cTn id="27" dur="500"/>
                                        <p:tgtEl>
                                          <p:spTgt spid="169986"/>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diamond(in)">
                                      <p:cBhvr>
                                        <p:cTn id="32" dur="2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3567"/>
                                        </p:tgtEl>
                                        <p:attrNameLst>
                                          <p:attrName>style.visibility</p:attrName>
                                        </p:attrNameLst>
                                      </p:cBhvr>
                                      <p:to>
                                        <p:strVal val="visible"/>
                                      </p:to>
                                    </p:set>
                                    <p:animEffect transition="in" filter="checkerboard(across)">
                                      <p:cBhvr>
                                        <p:cTn id="37" dur="500"/>
                                        <p:tgtEl>
                                          <p:spTgt spid="2356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69987"/>
                                        </p:tgtEl>
                                        <p:attrNameLst>
                                          <p:attrName>style.visibility</p:attrName>
                                        </p:attrNameLst>
                                      </p:cBhvr>
                                      <p:to>
                                        <p:strVal val="visible"/>
                                      </p:to>
                                    </p:set>
                                    <p:animEffect transition="in" filter="box(in)">
                                      <p:cBhvr>
                                        <p:cTn id="42" dur="500"/>
                                        <p:tgtEl>
                                          <p:spTgt spid="169987"/>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69989"/>
                                        </p:tgtEl>
                                        <p:attrNameLst>
                                          <p:attrName>style.visibility</p:attrName>
                                        </p:attrNameLst>
                                      </p:cBhvr>
                                      <p:to>
                                        <p:strVal val="visible"/>
                                      </p:to>
                                    </p:set>
                                    <p:animEffect transition="in" filter="checkerboard(across)">
                                      <p:cBhvr>
                                        <p:cTn id="47" dur="500"/>
                                        <p:tgtEl>
                                          <p:spTgt spid="169989"/>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3568"/>
                                        </p:tgtEl>
                                        <p:attrNameLst>
                                          <p:attrName>style.visibility</p:attrName>
                                        </p:attrNameLst>
                                      </p:cBhvr>
                                      <p:to>
                                        <p:strVal val="visible"/>
                                      </p:to>
                                    </p:set>
                                    <p:anim calcmode="lin" valueType="num">
                                      <p:cBhvr additive="base">
                                        <p:cTn id="52" dur="500" fill="hold"/>
                                        <p:tgtEl>
                                          <p:spTgt spid="23568"/>
                                        </p:tgtEl>
                                        <p:attrNameLst>
                                          <p:attrName>ppt_x</p:attrName>
                                        </p:attrNameLst>
                                      </p:cBhvr>
                                      <p:tavLst>
                                        <p:tav tm="0">
                                          <p:val>
                                            <p:strVal val="#ppt_x"/>
                                          </p:val>
                                        </p:tav>
                                        <p:tav tm="100000">
                                          <p:val>
                                            <p:strVal val="#ppt_x"/>
                                          </p:val>
                                        </p:tav>
                                      </p:tavLst>
                                    </p:anim>
                                    <p:anim calcmode="lin" valueType="num">
                                      <p:cBhvr additive="base">
                                        <p:cTn id="53" dur="500" fill="hold"/>
                                        <p:tgtEl>
                                          <p:spTgt spid="235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6" grpId="0"/>
      <p:bldP spid="169987" grpId="0"/>
      <p:bldP spid="169989" grpId="0"/>
      <p:bldP spid="23560" grpId="0"/>
      <p:bldP spid="23562" grpId="0"/>
      <p:bldP spid="23564" grpId="0"/>
      <p:bldP spid="2" grpId="0" animBg="1"/>
      <p:bldP spid="23567" grpId="0"/>
      <p:bldP spid="23568"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71015" name="Text Box 7"/>
          <p:cNvSpPr txBox="1"/>
          <p:nvPr/>
        </p:nvSpPr>
        <p:spPr>
          <a:xfrm>
            <a:off x="3657600" y="1981200"/>
            <a:ext cx="3048000" cy="457200"/>
          </a:xfrm>
          <a:prstGeom prst="rect">
            <a:avLst/>
          </a:prstGeom>
          <a:noFill/>
          <a:ln w="9525">
            <a:noFill/>
          </a:ln>
        </p:spPr>
        <p:txBody>
          <a:bodyPr>
            <a:spAutoFit/>
          </a:bodyPr>
          <a:p>
            <a:pPr algn="ctr">
              <a:spcBef>
                <a:spcPct val="50000"/>
              </a:spcBef>
            </a:pPr>
            <a:r>
              <a:rPr sz="2400" dirty="0">
                <a:latin typeface="Times New Roman" panose="02020603050405020304" pitchFamily="18" charset="0"/>
              </a:rPr>
              <a:t>* </a:t>
            </a:r>
            <a:r>
              <a:rPr sz="2400" u="sng" dirty="0">
                <a:latin typeface="Times New Roman" panose="02020603050405020304" pitchFamily="18" charset="0"/>
              </a:rPr>
              <a:t>Cô kỹ sư</a:t>
            </a:r>
            <a:r>
              <a:rPr sz="2400" dirty="0">
                <a:latin typeface="Times New Roman" panose="02020603050405020304" pitchFamily="18" charset="0"/>
              </a:rPr>
              <a:t>:</a:t>
            </a:r>
            <a:endParaRPr sz="2400" dirty="0">
              <a:latin typeface="Times New Roman" panose="02020603050405020304" pitchFamily="18" charset="0"/>
            </a:endParaRPr>
          </a:p>
        </p:txBody>
      </p:sp>
      <p:sp>
        <p:nvSpPr>
          <p:cNvPr id="171016" name="Text Box 8"/>
          <p:cNvSpPr txBox="1"/>
          <p:nvPr/>
        </p:nvSpPr>
        <p:spPr>
          <a:xfrm>
            <a:off x="2895600" y="2514600"/>
            <a:ext cx="6400800" cy="2465388"/>
          </a:xfrm>
          <a:prstGeom prst="rect">
            <a:avLst/>
          </a:prstGeom>
          <a:noFill/>
          <a:ln w="9525">
            <a:noFill/>
          </a:ln>
        </p:spPr>
        <p:txBody>
          <a:bodyPr>
            <a:spAutoFit/>
          </a:bodyPr>
          <a:p>
            <a:pPr>
              <a:spcBef>
                <a:spcPct val="50000"/>
              </a:spcBef>
            </a:pPr>
            <a:r>
              <a:rPr sz="2400" b="0" dirty="0">
                <a:latin typeface="Times New Roman" panose="02020603050405020304" pitchFamily="18" charset="0"/>
              </a:rPr>
              <a:t>- Trẻ tuổi, vừa tốt nghiệp ra trường, cô tình nguyện lên miền núi Lai Châu công tác. Cuộc gặp gỡ tình cờ làm cô “bàng hoàng xúc động”  - Tình cảm hàm ơn người thanh niên vì “ Một bó hoa nào khác nữa, bó hoa của sự háo hức và mơ mộng. </a:t>
            </a:r>
            <a:endParaRPr sz="2400" b="0" dirty="0">
              <a:latin typeface="Times New Roman" panose="02020603050405020304" pitchFamily="18" charset="0"/>
            </a:endParaRPr>
          </a:p>
          <a:p>
            <a:pPr>
              <a:spcBef>
                <a:spcPct val="50000"/>
              </a:spcBef>
            </a:pPr>
            <a:r>
              <a:rPr sz="2400" b="0" dirty="0">
                <a:latin typeface="Times New Roman" panose="02020603050405020304" pitchFamily="18" charset="0"/>
              </a:rPr>
              <a:t>.</a:t>
            </a:r>
            <a:endParaRPr sz="2400" b="0" dirty="0">
              <a:latin typeface="Times New Roman" panose="02020603050405020304" pitchFamily="18" charset="0"/>
            </a:endParaRPr>
          </a:p>
        </p:txBody>
      </p:sp>
      <p:sp>
        <p:nvSpPr>
          <p:cNvPr id="171017" name="Text Box 9"/>
          <p:cNvSpPr txBox="1"/>
          <p:nvPr/>
        </p:nvSpPr>
        <p:spPr>
          <a:xfrm>
            <a:off x="2057400" y="4419600"/>
            <a:ext cx="6858000" cy="884238"/>
          </a:xfrm>
          <a:prstGeom prst="rect">
            <a:avLst/>
          </a:prstGeom>
          <a:noFill/>
          <a:ln w="9525">
            <a:noFill/>
          </a:ln>
        </p:spPr>
        <p:txBody>
          <a:bodyPr>
            <a:spAutoFit/>
          </a:bodyPr>
          <a:p>
            <a:pPr>
              <a:spcBef>
                <a:spcPct val="50000"/>
              </a:spcBef>
            </a:pPr>
            <a:r>
              <a:rPr sz="2400" b="0" dirty="0">
                <a:latin typeface="Times New Roman" panose="02020603050405020304" pitchFamily="18" charset="0"/>
              </a:rPr>
              <a:t>- Cô “hiểu thêm về cuộc sống của anh thanh niên và thế giới của những con người như anh”</a:t>
            </a:r>
            <a:r>
              <a:rPr b="0" dirty="0">
                <a:latin typeface="Times New Roman" panose="02020603050405020304" pitchFamily="18" charset="0"/>
              </a:rPr>
              <a:t>.</a:t>
            </a:r>
            <a:r>
              <a:rPr dirty="0">
                <a:latin typeface="Times New Roman" panose="02020603050405020304" pitchFamily="18" charset="0"/>
              </a:rPr>
              <a:t> </a:t>
            </a:r>
            <a:endParaRPr sz="2400" b="0" dirty="0">
              <a:latin typeface="Times New Roman" panose="02020603050405020304" pitchFamily="18" charset="0"/>
            </a:endParaRPr>
          </a:p>
        </p:txBody>
      </p:sp>
      <p:sp>
        <p:nvSpPr>
          <p:cNvPr id="171018" name="Text Box 10"/>
          <p:cNvSpPr txBox="1"/>
          <p:nvPr/>
        </p:nvSpPr>
        <p:spPr>
          <a:xfrm>
            <a:off x="0" y="6096000"/>
            <a:ext cx="9220200" cy="579438"/>
          </a:xfrm>
          <a:prstGeom prst="rect">
            <a:avLst/>
          </a:prstGeom>
          <a:noFill/>
          <a:ln w="9525">
            <a:noFill/>
          </a:ln>
        </p:spPr>
        <p:txBody>
          <a:bodyPr>
            <a:spAutoFit/>
          </a:bodyPr>
          <a:p>
            <a:pPr>
              <a:spcBef>
                <a:spcPct val="50000"/>
              </a:spcBef>
            </a:pPr>
            <a:r>
              <a:rPr sz="2400" dirty="0">
                <a:latin typeface="Times New Roman" panose="02020603050405020304" pitchFamily="18" charset="0"/>
              </a:rPr>
              <a:t>=&gt;</a:t>
            </a:r>
            <a:r>
              <a:rPr sz="2400" b="0" dirty="0">
                <a:latin typeface="Times New Roman" panose="02020603050405020304" pitchFamily="18" charset="0"/>
              </a:rPr>
              <a:t> Đồng cảm của thế hệ trẻ, lí tưởng thanh niên VN thời chống Mỹ</a:t>
            </a:r>
            <a:r>
              <a:rPr sz="3200" dirty="0">
                <a:latin typeface="Times New Roman" panose="02020603050405020304" pitchFamily="18" charset="0"/>
              </a:rPr>
              <a:t>.</a:t>
            </a:r>
            <a:endParaRPr sz="3200" dirty="0">
              <a:latin typeface="Times New Roman" panose="02020603050405020304" pitchFamily="18" charset="0"/>
            </a:endParaRPr>
          </a:p>
        </p:txBody>
      </p:sp>
      <p:sp>
        <p:nvSpPr>
          <p:cNvPr id="24586" name="Text Box 10"/>
          <p:cNvSpPr txBox="1"/>
          <p:nvPr/>
        </p:nvSpPr>
        <p:spPr>
          <a:xfrm>
            <a:off x="609600" y="296863"/>
            <a:ext cx="1981200" cy="519112"/>
          </a:xfrm>
          <a:prstGeom prst="rect">
            <a:avLst/>
          </a:prstGeom>
          <a:noFill/>
          <a:ln w="9525">
            <a:noFill/>
          </a:ln>
        </p:spPr>
        <p:txBody>
          <a:bodyPr>
            <a:spAutoFit/>
          </a:bodyPr>
          <a:p>
            <a:pPr>
              <a:spcBef>
                <a:spcPct val="50000"/>
              </a:spcBef>
            </a:pPr>
            <a:r>
              <a:rPr dirty="0">
                <a:solidFill>
                  <a:schemeClr val="folHlink"/>
                </a:solidFill>
                <a:latin typeface="Times New Roman" panose="02020603050405020304" pitchFamily="18" charset="0"/>
              </a:rPr>
              <a:t>Tiết 66, 67.</a:t>
            </a:r>
            <a:endParaRPr dirty="0">
              <a:solidFill>
                <a:schemeClr val="folHlink"/>
              </a:solidFill>
              <a:latin typeface="Times New Roman" panose="02020603050405020304" pitchFamily="18" charset="0"/>
            </a:endParaRPr>
          </a:p>
        </p:txBody>
      </p:sp>
      <p:sp>
        <p:nvSpPr>
          <p:cNvPr id="19463" name="WordArt 11"/>
          <p:cNvSpPr>
            <a:spLocks noTextEdit="1"/>
          </p:cNvSpPr>
          <p:nvPr/>
        </p:nvSpPr>
        <p:spPr>
          <a:xfrm>
            <a:off x="2592388" y="381000"/>
            <a:ext cx="3656012" cy="762000"/>
          </a:xfrm>
          <a:prstGeom prst="rect">
            <a:avLst/>
          </a:prstGeom>
        </p:spPr>
        <p:txBody>
          <a:bodyPr wrap="none" fromWordArt="1">
            <a:prstTxWarp prst="textPlain">
              <a:avLst>
                <a:gd name="adj" fmla="val 50000"/>
              </a:avLst>
            </a:prstTxWarp>
            <a:normAutofit/>
          </a:bodyPr>
          <a:p>
            <a:pPr algn="ctr"/>
            <a:r>
              <a:rPr lang="en-US" sz="28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LẶNG LẼ SA PA</a:t>
            </a:r>
            <a:endParaRPr lang="en-US" sz="28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sp>
        <p:nvSpPr>
          <p:cNvPr id="24588" name="Text Box 12"/>
          <p:cNvSpPr txBox="1"/>
          <p:nvPr/>
        </p:nvSpPr>
        <p:spPr>
          <a:xfrm>
            <a:off x="5029200" y="1066800"/>
            <a:ext cx="3429000" cy="519113"/>
          </a:xfrm>
          <a:prstGeom prst="rect">
            <a:avLst/>
          </a:prstGeom>
          <a:noFill/>
          <a:ln w="9525">
            <a:noFill/>
          </a:ln>
        </p:spPr>
        <p:txBody>
          <a:bodyPr>
            <a:spAutoFit/>
          </a:bodyPr>
          <a:p>
            <a:pPr>
              <a:spcBef>
                <a:spcPct val="50000"/>
              </a:spcBef>
            </a:pPr>
            <a:r>
              <a:rPr dirty="0">
                <a:latin typeface="Times New Roman" panose="02020603050405020304" pitchFamily="18" charset="0"/>
              </a:rPr>
              <a:t>Nguyễn Thành Long</a:t>
            </a:r>
            <a:endParaRPr dirty="0">
              <a:latin typeface="Times New Roman" panose="02020603050405020304" pitchFamily="18" charset="0"/>
            </a:endParaRPr>
          </a:p>
        </p:txBody>
      </p:sp>
      <p:sp>
        <p:nvSpPr>
          <p:cNvPr id="24589" name="Text Box 13"/>
          <p:cNvSpPr txBox="1"/>
          <p:nvPr/>
        </p:nvSpPr>
        <p:spPr>
          <a:xfrm>
            <a:off x="228600" y="1600200"/>
            <a:ext cx="3657600" cy="396875"/>
          </a:xfrm>
          <a:prstGeom prst="rect">
            <a:avLst/>
          </a:prstGeom>
          <a:noFill/>
          <a:ln w="9525">
            <a:noFill/>
          </a:ln>
        </p:spPr>
        <p:txBody>
          <a:bodyPr>
            <a:spAutoFit/>
          </a:bodyPr>
          <a:p>
            <a:pPr>
              <a:spcBef>
                <a:spcPct val="50000"/>
              </a:spcBef>
            </a:pPr>
            <a:r>
              <a:rPr sz="2000" b="0" u="sng" dirty="0">
                <a:solidFill>
                  <a:srgbClr val="660066"/>
                </a:solidFill>
                <a:latin typeface="Times New Roman" panose="02020603050405020304" pitchFamily="18" charset="0"/>
              </a:rPr>
              <a:t>I</a:t>
            </a:r>
            <a:r>
              <a:rPr sz="2000" u="sng" dirty="0">
                <a:solidFill>
                  <a:srgbClr val="660066"/>
                </a:solidFill>
                <a:latin typeface="Times New Roman" panose="02020603050405020304" pitchFamily="18" charset="0"/>
              </a:rPr>
              <a:t>II. ĐỌC – HIỂU VĂN BẢN</a:t>
            </a:r>
            <a:endParaRPr sz="2000" u="sng" dirty="0">
              <a:solidFill>
                <a:srgbClr val="660066"/>
              </a:solidFill>
              <a:latin typeface="Times New Roman" panose="02020603050405020304" pitchFamily="18" charset="0"/>
            </a:endParaRPr>
          </a:p>
        </p:txBody>
      </p:sp>
      <p:sp>
        <p:nvSpPr>
          <p:cNvPr id="24590" name="Text Box 14"/>
          <p:cNvSpPr txBox="1"/>
          <p:nvPr/>
        </p:nvSpPr>
        <p:spPr>
          <a:xfrm>
            <a:off x="228600" y="1905000"/>
            <a:ext cx="3505200" cy="457200"/>
          </a:xfrm>
          <a:prstGeom prst="rect">
            <a:avLst/>
          </a:prstGeom>
          <a:noFill/>
          <a:ln w="9525">
            <a:noFill/>
          </a:ln>
        </p:spPr>
        <p:txBody>
          <a:bodyPr>
            <a:spAutoFit/>
          </a:bodyPr>
          <a:p>
            <a:r>
              <a:rPr sz="2400" u="sng" dirty="0">
                <a:latin typeface="Times New Roman" panose="02020603050405020304" pitchFamily="18" charset="0"/>
              </a:rPr>
              <a:t>2.2. Nhân vật khác</a:t>
            </a:r>
            <a:r>
              <a:rPr sz="2400" dirty="0">
                <a:latin typeface="Times New Roman" panose="02020603050405020304" pitchFamily="18" charset="0"/>
              </a:rPr>
              <a:t>:</a:t>
            </a:r>
            <a:endParaRPr sz="2400" dirty="0">
              <a:latin typeface="Times New Roman" panose="02020603050405020304" pitchFamily="18" charset="0"/>
            </a:endParaRPr>
          </a:p>
        </p:txBody>
      </p:sp>
      <p:sp>
        <p:nvSpPr>
          <p:cNvPr id="2" name="AutoShape 19"/>
          <p:cNvSpPr/>
          <p:nvPr/>
        </p:nvSpPr>
        <p:spPr>
          <a:xfrm>
            <a:off x="0" y="2667000"/>
            <a:ext cx="2895600" cy="2057400"/>
          </a:xfrm>
          <a:prstGeom prst="cloudCallout">
            <a:avLst>
              <a:gd name="adj1" fmla="val -15569"/>
              <a:gd name="adj2" fmla="val -39352"/>
            </a:avLst>
          </a:prstGeom>
          <a:solidFill>
            <a:srgbClr val="CCFFCC"/>
          </a:solidFill>
          <a:ln w="9525" cap="flat" cmpd="sng">
            <a:solidFill>
              <a:srgbClr val="FF0000"/>
            </a:solidFill>
            <a:prstDash val="solid"/>
            <a:headEnd type="none" w="med" len="med"/>
            <a:tailEnd type="none" w="med" len="med"/>
          </a:ln>
        </p:spPr>
        <p:txBody>
          <a:bodyPr/>
          <a:p>
            <a:endParaRPr sz="2000" i="1" dirty="0">
              <a:solidFill>
                <a:srgbClr val="0000FF"/>
              </a:solidFill>
              <a:latin typeface="Arial" panose="020B0604020202020204" pitchFamily="34" charset="0"/>
              <a:ea typeface="Arial" panose="020B0604020202020204" pitchFamily="34" charset="0"/>
            </a:endParaRPr>
          </a:p>
        </p:txBody>
      </p:sp>
      <p:sp>
        <p:nvSpPr>
          <p:cNvPr id="24592" name="Text Box 16"/>
          <p:cNvSpPr txBox="1"/>
          <p:nvPr/>
        </p:nvSpPr>
        <p:spPr>
          <a:xfrm>
            <a:off x="381000" y="2895600"/>
            <a:ext cx="2590800" cy="1552575"/>
          </a:xfrm>
          <a:prstGeom prst="rect">
            <a:avLst/>
          </a:prstGeom>
          <a:noFill/>
          <a:ln w="9525">
            <a:noFill/>
          </a:ln>
        </p:spPr>
        <p:txBody>
          <a:bodyPr>
            <a:spAutoFit/>
          </a:bodyPr>
          <a:p>
            <a:pPr>
              <a:spcBef>
                <a:spcPct val="50000"/>
              </a:spcBef>
            </a:pPr>
            <a:r>
              <a:rPr sz="2400" dirty="0">
                <a:latin typeface="Times New Roman" panose="02020603050405020304" pitchFamily="18" charset="0"/>
              </a:rPr>
              <a:t>Cuộc gặp gỡ tình cờ làm cô kĩ sư xúc động và suy nghĩ điều gì?</a:t>
            </a:r>
            <a:endParaRPr sz="2400" dirty="0">
              <a:latin typeface="Times New Roman" panose="02020603050405020304" pitchFamily="18" charset="0"/>
            </a:endParaRPr>
          </a:p>
        </p:txBody>
      </p:sp>
      <p:sp>
        <p:nvSpPr>
          <p:cNvPr id="24594" name="Text Box 18"/>
          <p:cNvSpPr txBox="1"/>
          <p:nvPr/>
        </p:nvSpPr>
        <p:spPr>
          <a:xfrm>
            <a:off x="381000" y="5334000"/>
            <a:ext cx="8305800" cy="822325"/>
          </a:xfrm>
          <a:prstGeom prst="rect">
            <a:avLst/>
          </a:prstGeom>
          <a:noFill/>
          <a:ln w="9525">
            <a:noFill/>
          </a:ln>
        </p:spPr>
        <p:txBody>
          <a:bodyPr>
            <a:spAutoFit/>
          </a:bodyPr>
          <a:p>
            <a:r>
              <a:rPr sz="2400" b="0" dirty="0">
                <a:latin typeface="Times New Roman" panose="02020603050405020304" pitchFamily="18" charset="0"/>
              </a:rPr>
              <a:t>- Giúp cô đánh giá đúng hơn mối tình nhạt nhẽo mà cô chối từ và yên tâm hơn về quyết định của mình.</a:t>
            </a:r>
            <a:endParaRPr sz="2400" b="0" dirty="0">
              <a:latin typeface="Times New Roman" panose="02020603050405020304" pitchFamily="18" charset="0"/>
            </a:endParaRPr>
          </a:p>
        </p:txBody>
      </p:sp>
    </p:spTree>
  </p:cSld>
  <p:clrMapOvr>
    <a:masterClrMapping/>
  </p:clrMapOvr>
  <p:transition>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86"/>
                                        </p:tgtEl>
                                        <p:attrNameLst>
                                          <p:attrName>style.visibility</p:attrName>
                                        </p:attrNameLst>
                                      </p:cBhvr>
                                      <p:to>
                                        <p:strVal val="visible"/>
                                      </p:to>
                                    </p:set>
                                    <p:animEffect transition="in" filter="blinds(horizontal)">
                                      <p:cBhvr>
                                        <p:cTn id="7" dur="500"/>
                                        <p:tgtEl>
                                          <p:spTgt spid="2458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9463"/>
                                        </p:tgtEl>
                                        <p:attrNameLst>
                                          <p:attrName>style.visibility</p:attrName>
                                        </p:attrNameLst>
                                      </p:cBhvr>
                                      <p:to>
                                        <p:strVal val="visible"/>
                                      </p:to>
                                    </p:set>
                                    <p:animEffect transition="in" filter="blinds(horizontal)">
                                      <p:cBhvr>
                                        <p:cTn id="12" dur="500"/>
                                        <p:tgtEl>
                                          <p:spTgt spid="1946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4588"/>
                                        </p:tgtEl>
                                        <p:attrNameLst>
                                          <p:attrName>style.visibility</p:attrName>
                                        </p:attrNameLst>
                                      </p:cBhvr>
                                      <p:to>
                                        <p:strVal val="visible"/>
                                      </p:to>
                                    </p:set>
                                    <p:animEffect transition="in" filter="box(in)">
                                      <p:cBhvr>
                                        <p:cTn id="17" dur="500"/>
                                        <p:tgtEl>
                                          <p:spTgt spid="24588"/>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4589"/>
                                        </p:tgtEl>
                                        <p:attrNameLst>
                                          <p:attrName>style.visibility</p:attrName>
                                        </p:attrNameLst>
                                      </p:cBhvr>
                                      <p:to>
                                        <p:strVal val="visible"/>
                                      </p:to>
                                    </p:set>
                                    <p:animEffect transition="in" filter="box(in)">
                                      <p:cBhvr>
                                        <p:cTn id="22" dur="500"/>
                                        <p:tgtEl>
                                          <p:spTgt spid="2458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4590"/>
                                        </p:tgtEl>
                                        <p:attrNameLst>
                                          <p:attrName>style.visibility</p:attrName>
                                        </p:attrNameLst>
                                      </p:cBhvr>
                                      <p:to>
                                        <p:strVal val="visible"/>
                                      </p:to>
                                    </p:set>
                                    <p:animEffect transition="in" filter="box(in)">
                                      <p:cBhvr>
                                        <p:cTn id="27" dur="500"/>
                                        <p:tgtEl>
                                          <p:spTgt spid="24590"/>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71015"/>
                                        </p:tgtEl>
                                        <p:attrNameLst>
                                          <p:attrName>style.visibility</p:attrName>
                                        </p:attrNameLst>
                                      </p:cBhvr>
                                      <p:to>
                                        <p:strVal val="visible"/>
                                      </p:to>
                                    </p:set>
                                    <p:animEffect transition="in" filter="box(in)">
                                      <p:cBhvr>
                                        <p:cTn id="32" dur="500"/>
                                        <p:tgtEl>
                                          <p:spTgt spid="171015"/>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amond(in)">
                                      <p:cBhvr>
                                        <p:cTn id="37" dur="20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4592"/>
                                        </p:tgtEl>
                                        <p:attrNameLst>
                                          <p:attrName>style.visibility</p:attrName>
                                        </p:attrNameLst>
                                      </p:cBhvr>
                                      <p:to>
                                        <p:strVal val="visible"/>
                                      </p:to>
                                    </p:set>
                                    <p:animEffect transition="in" filter="checkerboard(across)">
                                      <p:cBhvr>
                                        <p:cTn id="42" dur="500"/>
                                        <p:tgtEl>
                                          <p:spTgt spid="24592"/>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71016"/>
                                        </p:tgtEl>
                                        <p:attrNameLst>
                                          <p:attrName>style.visibility</p:attrName>
                                        </p:attrNameLst>
                                      </p:cBhvr>
                                      <p:to>
                                        <p:strVal val="visible"/>
                                      </p:to>
                                    </p:set>
                                    <p:animEffect transition="in" filter="checkerboard(across)">
                                      <p:cBhvr>
                                        <p:cTn id="47" dur="500"/>
                                        <p:tgtEl>
                                          <p:spTgt spid="171016"/>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71017"/>
                                        </p:tgtEl>
                                        <p:attrNameLst>
                                          <p:attrName>style.visibility</p:attrName>
                                        </p:attrNameLst>
                                      </p:cBhvr>
                                      <p:to>
                                        <p:strVal val="visible"/>
                                      </p:to>
                                    </p:set>
                                    <p:animEffect transition="in" filter="blinds(horizontal)">
                                      <p:cBhvr>
                                        <p:cTn id="52" dur="500"/>
                                        <p:tgtEl>
                                          <p:spTgt spid="171017"/>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4594"/>
                                        </p:tgtEl>
                                        <p:attrNameLst>
                                          <p:attrName>style.visibility</p:attrName>
                                        </p:attrNameLst>
                                      </p:cBhvr>
                                      <p:to>
                                        <p:strVal val="visible"/>
                                      </p:to>
                                    </p:set>
                                    <p:animEffect transition="in" filter="blinds(horizontal)">
                                      <p:cBhvr>
                                        <p:cTn id="57" dur="500"/>
                                        <p:tgtEl>
                                          <p:spTgt spid="24594"/>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71018"/>
                                        </p:tgtEl>
                                        <p:attrNameLst>
                                          <p:attrName>style.visibility</p:attrName>
                                        </p:attrNameLst>
                                      </p:cBhvr>
                                      <p:to>
                                        <p:strVal val="visible"/>
                                      </p:to>
                                    </p:set>
                                    <p:animEffect transition="in" filter="box(in)">
                                      <p:cBhvr>
                                        <p:cTn id="62" dur="500"/>
                                        <p:tgtEl>
                                          <p:spTgt spid="1710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5" grpId="0"/>
      <p:bldP spid="171016" grpId="0"/>
      <p:bldP spid="171017" grpId="0"/>
      <p:bldP spid="171018" grpId="0"/>
      <p:bldP spid="24586" grpId="0"/>
      <p:bldP spid="24588" grpId="0"/>
      <p:bldP spid="24589" grpId="0"/>
      <p:bldP spid="24590" grpId="0"/>
      <p:bldP spid="2" grpId="0" animBg="1"/>
      <p:bldP spid="24592" grpId="0"/>
      <p:bldP spid="24594"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88420" name="Text Box 4"/>
          <p:cNvSpPr txBox="1"/>
          <p:nvPr/>
        </p:nvSpPr>
        <p:spPr>
          <a:xfrm>
            <a:off x="381000" y="3810000"/>
            <a:ext cx="2286000" cy="457200"/>
          </a:xfrm>
          <a:prstGeom prst="rect">
            <a:avLst/>
          </a:prstGeom>
          <a:noFill/>
          <a:ln w="9525">
            <a:noFill/>
          </a:ln>
        </p:spPr>
        <p:txBody>
          <a:bodyPr>
            <a:spAutoFit/>
          </a:bodyPr>
          <a:p>
            <a:pPr algn="ctr">
              <a:spcBef>
                <a:spcPct val="50000"/>
              </a:spcBef>
            </a:pPr>
            <a:r>
              <a:rPr sz="2400" dirty="0">
                <a:latin typeface="Times New Roman" panose="02020603050405020304" pitchFamily="18" charset="0"/>
              </a:rPr>
              <a:t>* </a:t>
            </a:r>
            <a:r>
              <a:rPr sz="2400" u="sng" dirty="0">
                <a:latin typeface="Times New Roman" panose="02020603050405020304" pitchFamily="18" charset="0"/>
              </a:rPr>
              <a:t>Bác lái xe:</a:t>
            </a:r>
            <a:endParaRPr sz="2400" u="sng" dirty="0">
              <a:latin typeface="Times New Roman" panose="02020603050405020304" pitchFamily="18" charset="0"/>
            </a:endParaRPr>
          </a:p>
        </p:txBody>
      </p:sp>
      <p:sp>
        <p:nvSpPr>
          <p:cNvPr id="188421" name="Text Box 5"/>
          <p:cNvSpPr txBox="1"/>
          <p:nvPr/>
        </p:nvSpPr>
        <p:spPr>
          <a:xfrm>
            <a:off x="76200" y="4419600"/>
            <a:ext cx="6553200" cy="2163763"/>
          </a:xfrm>
          <a:prstGeom prst="rect">
            <a:avLst/>
          </a:prstGeom>
          <a:noFill/>
          <a:ln w="9525">
            <a:noFill/>
          </a:ln>
        </p:spPr>
        <p:txBody>
          <a:bodyPr>
            <a:spAutoFit/>
          </a:bodyPr>
          <a:p>
            <a:pPr>
              <a:spcBef>
                <a:spcPct val="50000"/>
              </a:spcBef>
            </a:pPr>
            <a:r>
              <a:rPr sz="2400" b="0" dirty="0">
                <a:latin typeface="Times New Roman" panose="02020603050405020304" pitchFamily="18" charset="0"/>
              </a:rPr>
              <a:t>-Yêu công việc, suốt 30 năm vẫn luôn cởi mở, niềm nở, có trách nhiệm với công việc, là cầu nối giữa anh thanh niên và cuộc đời</a:t>
            </a:r>
            <a:r>
              <a:rPr dirty="0">
                <a:latin typeface="Times New Roman" panose="02020603050405020304" pitchFamily="18" charset="0"/>
              </a:rPr>
              <a:t> =&gt;</a:t>
            </a:r>
            <a:r>
              <a:rPr b="0" dirty="0">
                <a:latin typeface="Times New Roman" panose="02020603050405020304" pitchFamily="18" charset="0"/>
              </a:rPr>
              <a:t>L</a:t>
            </a:r>
            <a:r>
              <a:rPr sz="2400" b="0" dirty="0">
                <a:latin typeface="Times New Roman" panose="02020603050405020304" pitchFamily="18" charset="0"/>
              </a:rPr>
              <a:t>àm câu chuyện sinh động, hấp dẫn, kích thích sự tò mò của các nhân vật khác về anh thanh niên</a:t>
            </a:r>
            <a:r>
              <a:rPr sz="3600" b="0" dirty="0">
                <a:latin typeface="Times New Roman" panose="02020603050405020304" pitchFamily="18" charset="0"/>
              </a:rPr>
              <a:t>.</a:t>
            </a:r>
            <a:endParaRPr sz="3600" b="0" dirty="0">
              <a:latin typeface="Times New Roman" panose="02020603050405020304" pitchFamily="18" charset="0"/>
            </a:endParaRPr>
          </a:p>
        </p:txBody>
      </p:sp>
      <p:sp>
        <p:nvSpPr>
          <p:cNvPr id="20484" name="Text Box 7"/>
          <p:cNvSpPr txBox="1"/>
          <p:nvPr/>
        </p:nvSpPr>
        <p:spPr>
          <a:xfrm>
            <a:off x="304800" y="5943600"/>
            <a:ext cx="8610600" cy="457200"/>
          </a:xfrm>
          <a:prstGeom prst="rect">
            <a:avLst/>
          </a:prstGeom>
          <a:noFill/>
          <a:ln w="9525">
            <a:noFill/>
          </a:ln>
        </p:spPr>
        <p:txBody>
          <a:bodyPr>
            <a:spAutoFit/>
          </a:bodyPr>
          <a:p>
            <a:pPr algn="just">
              <a:spcBef>
                <a:spcPct val="50000"/>
              </a:spcBef>
            </a:pPr>
            <a:endParaRPr sz="2400" b="0" dirty="0">
              <a:latin typeface="Times New Roman" panose="02020603050405020304" pitchFamily="18" charset="0"/>
            </a:endParaRPr>
          </a:p>
        </p:txBody>
      </p:sp>
      <p:sp>
        <p:nvSpPr>
          <p:cNvPr id="25607" name="Text Box 7"/>
          <p:cNvSpPr txBox="1"/>
          <p:nvPr/>
        </p:nvSpPr>
        <p:spPr>
          <a:xfrm>
            <a:off x="533400" y="228600"/>
            <a:ext cx="2301875" cy="519113"/>
          </a:xfrm>
          <a:prstGeom prst="rect">
            <a:avLst/>
          </a:prstGeom>
          <a:noFill/>
          <a:ln w="9525">
            <a:noFill/>
          </a:ln>
        </p:spPr>
        <p:txBody>
          <a:bodyPr>
            <a:spAutoFit/>
          </a:bodyPr>
          <a:p>
            <a:r>
              <a:rPr dirty="0">
                <a:solidFill>
                  <a:schemeClr val="folHlink"/>
                </a:solidFill>
                <a:latin typeface="Times New Roman" panose="02020603050405020304" pitchFamily="18" charset="0"/>
              </a:rPr>
              <a:t>Tiết 66, 67.</a:t>
            </a:r>
            <a:endParaRPr dirty="0">
              <a:solidFill>
                <a:schemeClr val="folHlink"/>
              </a:solidFill>
              <a:latin typeface="Times New Roman" panose="02020603050405020304" pitchFamily="18" charset="0"/>
            </a:endParaRPr>
          </a:p>
        </p:txBody>
      </p:sp>
      <p:sp>
        <p:nvSpPr>
          <p:cNvPr id="25608" name="Text Box 8"/>
          <p:cNvSpPr txBox="1"/>
          <p:nvPr/>
        </p:nvSpPr>
        <p:spPr>
          <a:xfrm>
            <a:off x="5257800" y="1066800"/>
            <a:ext cx="3657600" cy="519113"/>
          </a:xfrm>
          <a:prstGeom prst="rect">
            <a:avLst/>
          </a:prstGeom>
          <a:noFill/>
          <a:ln w="9525">
            <a:noFill/>
          </a:ln>
        </p:spPr>
        <p:txBody>
          <a:bodyPr>
            <a:spAutoFit/>
          </a:bodyPr>
          <a:p>
            <a:r>
              <a:rPr dirty="0">
                <a:latin typeface="Times New Roman" panose="02020603050405020304" pitchFamily="18" charset="0"/>
              </a:rPr>
              <a:t>Nguyễn Thành Long</a:t>
            </a:r>
            <a:endParaRPr dirty="0">
              <a:latin typeface="Times New Roman" panose="02020603050405020304" pitchFamily="18" charset="0"/>
            </a:endParaRPr>
          </a:p>
        </p:txBody>
      </p:sp>
      <p:sp>
        <p:nvSpPr>
          <p:cNvPr id="20487" name="WordArt 9"/>
          <p:cNvSpPr>
            <a:spLocks noTextEdit="1"/>
          </p:cNvSpPr>
          <p:nvPr/>
        </p:nvSpPr>
        <p:spPr>
          <a:xfrm>
            <a:off x="2895600" y="381000"/>
            <a:ext cx="4495800" cy="609600"/>
          </a:xfrm>
          <a:prstGeom prst="rect">
            <a:avLst/>
          </a:prstGeom>
        </p:spPr>
        <p:txBody>
          <a:bodyPr wrap="none" fromWordArt="1">
            <a:prstTxWarp prst="textPlain">
              <a:avLst>
                <a:gd name="adj" fmla="val 50000"/>
              </a:avLst>
            </a:prstTxWarp>
            <a:normAutofit/>
          </a:bodyPr>
          <a:p>
            <a:pPr algn="ctr"/>
            <a:r>
              <a:rPr lang="en-US" sz="28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LẶNG LẼ SA PA</a:t>
            </a:r>
            <a:endParaRPr lang="en-US" sz="28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sp>
        <p:nvSpPr>
          <p:cNvPr id="25610" name="Text Box 10"/>
          <p:cNvSpPr txBox="1"/>
          <p:nvPr/>
        </p:nvSpPr>
        <p:spPr>
          <a:xfrm>
            <a:off x="0" y="1371600"/>
            <a:ext cx="3886200" cy="854075"/>
          </a:xfrm>
          <a:prstGeom prst="rect">
            <a:avLst/>
          </a:prstGeom>
          <a:noFill/>
          <a:ln w="9525">
            <a:noFill/>
          </a:ln>
        </p:spPr>
        <p:txBody>
          <a:bodyPr>
            <a:spAutoFit/>
          </a:bodyPr>
          <a:p>
            <a:pPr>
              <a:spcBef>
                <a:spcPct val="50000"/>
              </a:spcBef>
            </a:pPr>
            <a:r>
              <a:rPr sz="2000" b="0" u="sng" dirty="0">
                <a:solidFill>
                  <a:srgbClr val="660066"/>
                </a:solidFill>
                <a:latin typeface="Times New Roman" panose="02020603050405020304" pitchFamily="18" charset="0"/>
              </a:rPr>
              <a:t>I</a:t>
            </a:r>
            <a:r>
              <a:rPr sz="2000" u="sng" dirty="0">
                <a:solidFill>
                  <a:srgbClr val="660066"/>
                </a:solidFill>
                <a:latin typeface="Times New Roman" panose="02020603050405020304" pitchFamily="18" charset="0"/>
              </a:rPr>
              <a:t>II. ĐỌC – HIỂU VĂN BẢN</a:t>
            </a:r>
            <a:endParaRPr sz="2000" u="sng" dirty="0">
              <a:solidFill>
                <a:srgbClr val="660066"/>
              </a:solidFill>
              <a:latin typeface="Times New Roman" panose="02020603050405020304" pitchFamily="18" charset="0"/>
            </a:endParaRPr>
          </a:p>
          <a:p>
            <a:pPr>
              <a:spcBef>
                <a:spcPct val="50000"/>
              </a:spcBef>
            </a:pPr>
            <a:endParaRPr sz="2000" dirty="0">
              <a:latin typeface="Times New Roman" panose="02020603050405020304" pitchFamily="18" charset="0"/>
            </a:endParaRPr>
          </a:p>
        </p:txBody>
      </p:sp>
      <p:sp>
        <p:nvSpPr>
          <p:cNvPr id="25611" name="Text Box 11"/>
          <p:cNvSpPr txBox="1"/>
          <p:nvPr/>
        </p:nvSpPr>
        <p:spPr>
          <a:xfrm>
            <a:off x="152400" y="1676400"/>
            <a:ext cx="3141663" cy="519113"/>
          </a:xfrm>
          <a:prstGeom prst="rect">
            <a:avLst/>
          </a:prstGeom>
          <a:noFill/>
          <a:ln w="9525">
            <a:noFill/>
          </a:ln>
        </p:spPr>
        <p:txBody>
          <a:bodyPr>
            <a:spAutoFit/>
          </a:bodyPr>
          <a:p>
            <a:r>
              <a:rPr u="sng" dirty="0">
                <a:latin typeface="Times New Roman" panose="02020603050405020304" pitchFamily="18" charset="0"/>
              </a:rPr>
              <a:t>2.2. Nhân vật khác</a:t>
            </a:r>
            <a:r>
              <a:rPr dirty="0">
                <a:latin typeface="Times New Roman" panose="02020603050405020304" pitchFamily="18" charset="0"/>
              </a:rPr>
              <a:t>:</a:t>
            </a:r>
            <a:endParaRPr dirty="0">
              <a:latin typeface="Times New Roman" panose="02020603050405020304" pitchFamily="18" charset="0"/>
            </a:endParaRPr>
          </a:p>
        </p:txBody>
      </p:sp>
      <p:sp>
        <p:nvSpPr>
          <p:cNvPr id="25613" name="AutoShape 13"/>
          <p:cNvSpPr/>
          <p:nvPr/>
        </p:nvSpPr>
        <p:spPr>
          <a:xfrm>
            <a:off x="2895600" y="1905000"/>
            <a:ext cx="6248400" cy="2590800"/>
          </a:xfrm>
          <a:prstGeom prst="star24">
            <a:avLst>
              <a:gd name="adj" fmla="val 34157"/>
            </a:avLst>
          </a:prstGeom>
          <a:solidFill>
            <a:srgbClr val="CCFFFF"/>
          </a:solidFill>
          <a:ln w="38100" cap="flat" cmpd="sng">
            <a:solidFill>
              <a:srgbClr val="FF0000"/>
            </a:solidFill>
            <a:prstDash val="solid"/>
            <a:miter/>
            <a:headEnd type="none" w="med" len="med"/>
            <a:tailEnd type="none" w="med" len="med"/>
          </a:ln>
        </p:spPr>
        <p:txBody>
          <a:bodyPr wrap="none" anchor="ctr" anchorCtr="0"/>
          <a:p>
            <a:pPr algn="ctr"/>
            <a:endParaRPr sz="2400" dirty="0">
              <a:solidFill>
                <a:srgbClr val="000000"/>
              </a:solidFill>
              <a:latin typeface=".VnTime" panose="020B7200000000000000" pitchFamily="34" charset="0"/>
            </a:endParaRPr>
          </a:p>
        </p:txBody>
      </p:sp>
      <p:sp>
        <p:nvSpPr>
          <p:cNvPr id="25614" name="Text Box 14"/>
          <p:cNvSpPr txBox="1"/>
          <p:nvPr/>
        </p:nvSpPr>
        <p:spPr>
          <a:xfrm>
            <a:off x="4267200" y="2514600"/>
            <a:ext cx="3810000" cy="1552575"/>
          </a:xfrm>
          <a:prstGeom prst="rect">
            <a:avLst/>
          </a:prstGeom>
          <a:noFill/>
          <a:ln w="9525">
            <a:noFill/>
          </a:ln>
        </p:spPr>
        <p:txBody>
          <a:bodyPr>
            <a:spAutoFit/>
          </a:bodyPr>
          <a:p>
            <a:r>
              <a:rPr sz="2400" dirty="0">
                <a:latin typeface="Times New Roman" panose="02020603050405020304" pitchFamily="18" charset="0"/>
              </a:rPr>
              <a:t>Bác lái xe là người ra sao? Ngoài Bác còn có nhân vật nào khác, họ đã xuất hiện ra sao và có đóng góp gì? </a:t>
            </a:r>
            <a:endParaRPr u="sng" dirty="0">
              <a:latin typeface="Times New Roman" panose="02020603050405020304" pitchFamily="18" charset="0"/>
            </a:endParaRPr>
          </a:p>
        </p:txBody>
      </p:sp>
    </p:spTree>
  </p:cSld>
  <p:clrMapOvr>
    <a:masterClrMapping/>
  </p:clrMapOvr>
  <p:transition>
    <p:cover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5607"/>
                                        </p:tgtEl>
                                        <p:attrNameLst>
                                          <p:attrName>style.visibility</p:attrName>
                                        </p:attrNameLst>
                                      </p:cBhvr>
                                      <p:to>
                                        <p:strVal val="visible"/>
                                      </p:to>
                                    </p:set>
                                    <p:animEffect transition="in" filter="blinds(horizontal)">
                                      <p:cBhvr>
                                        <p:cTn id="7" dur="500"/>
                                        <p:tgtEl>
                                          <p:spTgt spid="2560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487"/>
                                        </p:tgtEl>
                                        <p:attrNameLst>
                                          <p:attrName>style.visibility</p:attrName>
                                        </p:attrNameLst>
                                      </p:cBhvr>
                                      <p:to>
                                        <p:strVal val="visible"/>
                                      </p:to>
                                    </p:set>
                                    <p:animEffect transition="in" filter="blinds(horizontal)">
                                      <p:cBhvr>
                                        <p:cTn id="12" dur="500"/>
                                        <p:tgtEl>
                                          <p:spTgt spid="2048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5608"/>
                                        </p:tgtEl>
                                        <p:attrNameLst>
                                          <p:attrName>style.visibility</p:attrName>
                                        </p:attrNameLst>
                                      </p:cBhvr>
                                      <p:to>
                                        <p:strVal val="visible"/>
                                      </p:to>
                                    </p:set>
                                    <p:animEffect transition="in" filter="box(in)">
                                      <p:cBhvr>
                                        <p:cTn id="17" dur="500"/>
                                        <p:tgtEl>
                                          <p:spTgt spid="2560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5610"/>
                                        </p:tgtEl>
                                        <p:attrNameLst>
                                          <p:attrName>style.visibility</p:attrName>
                                        </p:attrNameLst>
                                      </p:cBhvr>
                                      <p:to>
                                        <p:strVal val="visible"/>
                                      </p:to>
                                    </p:set>
                                    <p:animEffect transition="in" filter="blinds(horizontal)">
                                      <p:cBhvr>
                                        <p:cTn id="22" dur="500"/>
                                        <p:tgtEl>
                                          <p:spTgt spid="256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5611"/>
                                        </p:tgtEl>
                                        <p:attrNameLst>
                                          <p:attrName>style.visibility</p:attrName>
                                        </p:attrNameLst>
                                      </p:cBhvr>
                                      <p:to>
                                        <p:strVal val="visible"/>
                                      </p:to>
                                    </p:set>
                                    <p:animEffect transition="in" filter="box(in)">
                                      <p:cBhvr>
                                        <p:cTn id="27" dur="500"/>
                                        <p:tgtEl>
                                          <p:spTgt spid="25611"/>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88420"/>
                                        </p:tgtEl>
                                        <p:attrNameLst>
                                          <p:attrName>style.visibility</p:attrName>
                                        </p:attrNameLst>
                                      </p:cBhvr>
                                      <p:to>
                                        <p:strVal val="visible"/>
                                      </p:to>
                                    </p:set>
                                    <p:animEffect transition="in" filter="box(in)">
                                      <p:cBhvr>
                                        <p:cTn id="32" dur="500"/>
                                        <p:tgtEl>
                                          <p:spTgt spid="188420"/>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25613"/>
                                        </p:tgtEl>
                                        <p:attrNameLst>
                                          <p:attrName>style.visibility</p:attrName>
                                        </p:attrNameLst>
                                      </p:cBhvr>
                                      <p:to>
                                        <p:strVal val="visible"/>
                                      </p:to>
                                    </p:set>
                                    <p:animEffect transition="in" filter="diamond(in)">
                                      <p:cBhvr>
                                        <p:cTn id="37" dur="2000"/>
                                        <p:tgtEl>
                                          <p:spTgt spid="25613"/>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25614"/>
                                        </p:tgtEl>
                                        <p:attrNameLst>
                                          <p:attrName>style.visibility</p:attrName>
                                        </p:attrNameLst>
                                      </p:cBhvr>
                                      <p:to>
                                        <p:strVal val="visible"/>
                                      </p:to>
                                    </p:set>
                                    <p:animEffect transition="in" filter="checkerboard(across)">
                                      <p:cBhvr>
                                        <p:cTn id="42" dur="500"/>
                                        <p:tgtEl>
                                          <p:spTgt spid="25614"/>
                                        </p:tgtEl>
                                      </p:cBhvr>
                                    </p:animEffec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188421"/>
                                        </p:tgtEl>
                                        <p:attrNameLst>
                                          <p:attrName>style.visibility</p:attrName>
                                        </p:attrNameLst>
                                      </p:cBhvr>
                                      <p:to>
                                        <p:strVal val="visible"/>
                                      </p:to>
                                    </p:set>
                                    <p:animEffect transition="in" filter="diamond(in)">
                                      <p:cBhvr>
                                        <p:cTn id="47" dur="2000"/>
                                        <p:tgtEl>
                                          <p:spTgt spid="188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420" grpId="0"/>
      <p:bldP spid="188421" grpId="0"/>
      <p:bldP spid="25607" grpId="0"/>
      <p:bldP spid="25608" grpId="0"/>
      <p:bldP spid="25610" grpId="0"/>
      <p:bldP spid="25611" grpId="0"/>
      <p:bldP spid="25613" grpId="0" animBg="1"/>
      <p:bldP spid="25614" grpId="0"/>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21506" name="Text Box 4"/>
          <p:cNvSpPr txBox="1"/>
          <p:nvPr/>
        </p:nvSpPr>
        <p:spPr>
          <a:xfrm>
            <a:off x="1905000" y="457200"/>
            <a:ext cx="4953000" cy="701675"/>
          </a:xfrm>
          <a:prstGeom prst="rect">
            <a:avLst/>
          </a:prstGeom>
          <a:noFill/>
          <a:ln w="9525">
            <a:noFill/>
          </a:ln>
        </p:spPr>
        <p:txBody>
          <a:bodyPr>
            <a:spAutoFit/>
          </a:bodyPr>
          <a:p>
            <a:pPr algn="ctr">
              <a:spcBef>
                <a:spcPct val="50000"/>
              </a:spcBef>
            </a:pPr>
            <a:endParaRPr sz="4000" dirty="0">
              <a:solidFill>
                <a:srgbClr val="660066"/>
              </a:solidFill>
              <a:latin typeface="Times New Roman" panose="02020603050405020304" pitchFamily="18" charset="0"/>
            </a:endParaRPr>
          </a:p>
        </p:txBody>
      </p:sp>
      <p:sp>
        <p:nvSpPr>
          <p:cNvPr id="26629" name="Text Box 5"/>
          <p:cNvSpPr txBox="1"/>
          <p:nvPr/>
        </p:nvSpPr>
        <p:spPr>
          <a:xfrm>
            <a:off x="152400" y="1066800"/>
            <a:ext cx="6477000" cy="1614488"/>
          </a:xfrm>
          <a:prstGeom prst="rect">
            <a:avLst/>
          </a:prstGeom>
          <a:noFill/>
          <a:ln w="9525">
            <a:noFill/>
          </a:ln>
        </p:spPr>
        <p:txBody>
          <a:bodyPr>
            <a:spAutoFit/>
          </a:bodyPr>
          <a:p>
            <a:r>
              <a:rPr sz="2400" u="sng" dirty="0">
                <a:latin typeface="Times New Roman" panose="02020603050405020304" pitchFamily="18" charset="0"/>
              </a:rPr>
              <a:t>- Ông kĩ sư vườn rau:</a:t>
            </a:r>
            <a:r>
              <a:rPr sz="2400" b="0" dirty="0">
                <a:latin typeface="Times New Roman" panose="02020603050405020304" pitchFamily="18" charset="0"/>
              </a:rPr>
              <a:t> ngày ngày ngồi quan sát ong thụ phấn, rồi tự tay thụ phấn cho su hào để củ su hào to hơn, ngọt hơn. </a:t>
            </a:r>
            <a:endParaRPr sz="2400" b="0" dirty="0">
              <a:latin typeface="Times New Roman" panose="02020603050405020304" pitchFamily="18" charset="0"/>
            </a:endParaRPr>
          </a:p>
          <a:p>
            <a:endParaRPr dirty="0">
              <a:latin typeface="Times New Roman" panose="02020603050405020304" pitchFamily="18" charset="0"/>
            </a:endParaRPr>
          </a:p>
        </p:txBody>
      </p:sp>
      <p:sp>
        <p:nvSpPr>
          <p:cNvPr id="26631" name="Text Box 7"/>
          <p:cNvSpPr txBox="1"/>
          <p:nvPr/>
        </p:nvSpPr>
        <p:spPr>
          <a:xfrm>
            <a:off x="0" y="0"/>
            <a:ext cx="6553200" cy="1187450"/>
          </a:xfrm>
          <a:prstGeom prst="rect">
            <a:avLst/>
          </a:prstGeom>
          <a:noFill/>
          <a:ln w="9525">
            <a:noFill/>
          </a:ln>
        </p:spPr>
        <p:txBody>
          <a:bodyPr>
            <a:spAutoFit/>
          </a:bodyPr>
          <a:p>
            <a:pPr>
              <a:buChar char="•"/>
            </a:pPr>
            <a:r>
              <a:rPr sz="2400" u="sng" dirty="0">
                <a:latin typeface="Times New Roman" panose="02020603050405020304" pitchFamily="18" charset="0"/>
              </a:rPr>
              <a:t>Những nhân vật phụ khác: </a:t>
            </a:r>
            <a:r>
              <a:rPr sz="2400" b="0" dirty="0">
                <a:latin typeface="Times New Roman" panose="02020603050405020304" pitchFamily="18" charset="0"/>
              </a:rPr>
              <a:t>Không xuất hiện trực tiếp mà chỉ xuất hiện gián tiếp qua lời kể của anh thanh niên</a:t>
            </a:r>
            <a:endParaRPr sz="2400" b="0" dirty="0">
              <a:latin typeface="Times New Roman" panose="02020603050405020304" pitchFamily="18" charset="0"/>
            </a:endParaRPr>
          </a:p>
        </p:txBody>
      </p:sp>
      <p:sp>
        <p:nvSpPr>
          <p:cNvPr id="21509" name="Text Box 8"/>
          <p:cNvSpPr txBox="1"/>
          <p:nvPr/>
        </p:nvSpPr>
        <p:spPr>
          <a:xfrm>
            <a:off x="152400" y="5334000"/>
            <a:ext cx="7543800" cy="457200"/>
          </a:xfrm>
          <a:prstGeom prst="rect">
            <a:avLst/>
          </a:prstGeom>
          <a:noFill/>
          <a:ln w="9525">
            <a:noFill/>
          </a:ln>
        </p:spPr>
        <p:txBody>
          <a:bodyPr>
            <a:spAutoFit/>
          </a:bodyPr>
          <a:p>
            <a:pPr>
              <a:spcBef>
                <a:spcPct val="50000"/>
              </a:spcBef>
            </a:pPr>
            <a:endParaRPr sz="2400" dirty="0">
              <a:latin typeface="Times New Roman" panose="02020603050405020304" pitchFamily="18" charset="0"/>
            </a:endParaRPr>
          </a:p>
        </p:txBody>
      </p:sp>
      <p:sp>
        <p:nvSpPr>
          <p:cNvPr id="26633" name="Text Box 9"/>
          <p:cNvSpPr txBox="1"/>
          <p:nvPr/>
        </p:nvSpPr>
        <p:spPr>
          <a:xfrm>
            <a:off x="0" y="3276600"/>
            <a:ext cx="9144000" cy="2112963"/>
          </a:xfrm>
          <a:prstGeom prst="rect">
            <a:avLst/>
          </a:prstGeom>
          <a:noFill/>
          <a:ln w="9525" cap="flat" cmpd="sng">
            <a:solidFill>
              <a:schemeClr val="bg1"/>
            </a:solidFill>
            <a:prstDash val="solid"/>
            <a:miter/>
            <a:headEnd type="none" w="med" len="med"/>
            <a:tailEnd type="none" w="med" len="med"/>
          </a:ln>
        </p:spPr>
        <p:txBody>
          <a:bodyPr>
            <a:spAutoFit/>
          </a:bodyPr>
          <a:p>
            <a:r>
              <a:rPr sz="2400" b="0" dirty="0">
                <a:solidFill>
                  <a:srgbClr val="0000FF"/>
                </a:solidFill>
                <a:latin typeface="Times New Roman" panose="02020603050405020304" pitchFamily="18" charset="0"/>
              </a:rPr>
              <a:t>=&gt;Say mê công việc, vì công việc làm giàu cho đất nước, họ sẵn sàng hi sinh tuổi thanh xuân, hạnh</a:t>
            </a:r>
            <a:r>
              <a:rPr dirty="0">
                <a:solidFill>
                  <a:srgbClr val="0000FF"/>
                </a:solidFill>
                <a:latin typeface="Times New Roman" panose="02020603050405020304" pitchFamily="18" charset="0"/>
              </a:rPr>
              <a:t> </a:t>
            </a:r>
            <a:r>
              <a:rPr sz="2400" b="0" dirty="0">
                <a:solidFill>
                  <a:srgbClr val="0000FF"/>
                </a:solidFill>
                <a:latin typeface="Times New Roman" panose="02020603050405020304" pitchFamily="18" charset="0"/>
              </a:rPr>
              <a:t>phúc và tình cảm gia đình. Cuộc sống của họ lặng lẽ và nhân ái biết bao dưới bầu trời Sa Pa.</a:t>
            </a:r>
            <a:br>
              <a:rPr sz="2400" b="0" dirty="0">
                <a:solidFill>
                  <a:srgbClr val="0000FF"/>
                </a:solidFill>
                <a:latin typeface="Times New Roman" panose="02020603050405020304" pitchFamily="18" charset="0"/>
              </a:rPr>
            </a:br>
            <a:br>
              <a:rPr dirty="0">
                <a:latin typeface="Times New Roman" panose="02020603050405020304" pitchFamily="18" charset="0"/>
              </a:rPr>
            </a:br>
            <a:endParaRPr dirty="0">
              <a:latin typeface="Times New Roman" panose="02020603050405020304" pitchFamily="18" charset="0"/>
            </a:endParaRPr>
          </a:p>
        </p:txBody>
      </p:sp>
      <p:sp>
        <p:nvSpPr>
          <p:cNvPr id="26634" name="Text Box 10"/>
          <p:cNvSpPr txBox="1"/>
          <p:nvPr/>
        </p:nvSpPr>
        <p:spPr>
          <a:xfrm>
            <a:off x="76200" y="4572000"/>
            <a:ext cx="9067800" cy="2282825"/>
          </a:xfrm>
          <a:prstGeom prst="rect">
            <a:avLst/>
          </a:prstGeom>
          <a:noFill/>
          <a:ln w="9525">
            <a:noFill/>
          </a:ln>
        </p:spPr>
        <p:txBody>
          <a:bodyPr>
            <a:spAutoFit/>
          </a:bodyPr>
          <a:p>
            <a:pPr>
              <a:spcBef>
                <a:spcPct val="50000"/>
              </a:spcBef>
            </a:pPr>
            <a:r>
              <a:rPr sz="2400" dirty="0">
                <a:solidFill>
                  <a:schemeClr val="accent2"/>
                </a:solidFill>
                <a:latin typeface="Times New Roman" panose="02020603050405020304" pitchFamily="18" charset="0"/>
              </a:rPr>
              <a:t>* Họ không có tên riêng</a:t>
            </a:r>
            <a:r>
              <a:rPr sz="2400" b="0" dirty="0">
                <a:solidFill>
                  <a:schemeClr val="accent2"/>
                </a:solidFill>
                <a:latin typeface="Times New Roman" panose="02020603050405020304" pitchFamily="18" charset="0"/>
              </a:rPr>
              <a:t>: là lái xe, họa sĩ, kĩ sư,… =&gt; dụng ý: Nhằm ca ngợi tập thể những con người vô danh lặng lẽ dâng cho đời tình yêu và sức vóc của mình. Cuộc sống thầm lặng mà cao đẹp. Họ mang vẻ đẹp trong sáng, lý tưởng. Đó cũng là vẻ đẹp của con người Việt Nam trong những năm tháng gian lao và hào hùng, chống giặc ngoại xâm và xây dựng đất nước</a:t>
            </a:r>
            <a:r>
              <a:rPr sz="2400" b="0" u="sng" dirty="0">
                <a:solidFill>
                  <a:schemeClr val="accent2"/>
                </a:solidFill>
                <a:latin typeface="Times New Roman" panose="02020603050405020304" pitchFamily="18" charset="0"/>
              </a:rPr>
              <a:t>.</a:t>
            </a:r>
            <a:r>
              <a:rPr sz="2400" b="0" dirty="0">
                <a:solidFill>
                  <a:schemeClr val="accent2"/>
                </a:solidFill>
                <a:latin typeface="Times New Roman" panose="02020603050405020304" pitchFamily="18" charset="0"/>
              </a:rPr>
              <a:t> </a:t>
            </a:r>
            <a:endParaRPr sz="2400" b="0" dirty="0">
              <a:solidFill>
                <a:schemeClr val="accent2"/>
              </a:solidFill>
              <a:latin typeface="Times New Roman" panose="02020603050405020304" pitchFamily="18" charset="0"/>
            </a:endParaRPr>
          </a:p>
        </p:txBody>
      </p:sp>
      <p:sp>
        <p:nvSpPr>
          <p:cNvPr id="26639" name="Oval 15"/>
          <p:cNvSpPr/>
          <p:nvPr/>
        </p:nvSpPr>
        <p:spPr>
          <a:xfrm>
            <a:off x="6324600" y="381000"/>
            <a:ext cx="2819400" cy="1752600"/>
          </a:xfrm>
          <a:prstGeom prst="ellipse">
            <a:avLst/>
          </a:prstGeom>
          <a:solidFill>
            <a:srgbClr val="99CCFF"/>
          </a:solidFill>
          <a:ln w="9525" cap="flat" cmpd="sng">
            <a:solidFill>
              <a:srgbClr val="FFFF00"/>
            </a:solidFill>
            <a:prstDash val="solid"/>
            <a:headEnd type="none" w="med" len="med"/>
            <a:tailEnd type="none" w="med" len="med"/>
          </a:ln>
        </p:spPr>
        <p:txBody>
          <a:bodyPr wrap="none" anchor="ctr" anchorCtr="0"/>
          <a:p>
            <a:endParaRPr dirty="0">
              <a:latin typeface="Times New Roman" panose="02020603050405020304" pitchFamily="18" charset="0"/>
            </a:endParaRPr>
          </a:p>
        </p:txBody>
      </p:sp>
      <p:sp>
        <p:nvSpPr>
          <p:cNvPr id="26640" name="Text Box 16"/>
          <p:cNvSpPr txBox="1"/>
          <p:nvPr/>
        </p:nvSpPr>
        <p:spPr>
          <a:xfrm>
            <a:off x="6858000" y="609600"/>
            <a:ext cx="2286000" cy="1735138"/>
          </a:xfrm>
          <a:prstGeom prst="rect">
            <a:avLst/>
          </a:prstGeom>
          <a:noFill/>
          <a:ln w="9525">
            <a:noFill/>
          </a:ln>
        </p:spPr>
        <p:txBody>
          <a:bodyPr>
            <a:spAutoFit/>
          </a:bodyPr>
          <a:p>
            <a:r>
              <a:rPr sz="2400" dirty="0">
                <a:latin typeface="Times New Roman" panose="02020603050405020304" pitchFamily="18" charset="0"/>
              </a:rPr>
              <a:t>Nêu cảm nhận chung về vẻ đẹp của Họ?</a:t>
            </a:r>
            <a:endParaRPr sz="2400" u="sng" dirty="0">
              <a:latin typeface="Times New Roman" panose="02020603050405020304" pitchFamily="18" charset="0"/>
            </a:endParaRPr>
          </a:p>
          <a:p>
            <a:pPr>
              <a:spcBef>
                <a:spcPct val="50000"/>
              </a:spcBef>
            </a:pPr>
            <a:endParaRPr sz="2400" dirty="0">
              <a:latin typeface="Times New Roman" panose="02020603050405020304" pitchFamily="18" charset="0"/>
            </a:endParaRPr>
          </a:p>
        </p:txBody>
      </p:sp>
      <p:sp>
        <p:nvSpPr>
          <p:cNvPr id="26641" name="Rectangle 17"/>
          <p:cNvSpPr/>
          <p:nvPr/>
        </p:nvSpPr>
        <p:spPr>
          <a:xfrm>
            <a:off x="0" y="2209800"/>
            <a:ext cx="9144000" cy="1187450"/>
          </a:xfrm>
          <a:prstGeom prst="rect">
            <a:avLst/>
          </a:prstGeom>
          <a:noFill/>
          <a:ln w="9525">
            <a:noFill/>
          </a:ln>
        </p:spPr>
        <p:txBody>
          <a:bodyPr>
            <a:spAutoFit/>
          </a:bodyPr>
          <a:p>
            <a:r>
              <a:rPr sz="2400" u="sng" dirty="0">
                <a:latin typeface="Times New Roman" panose="02020603050405020304" pitchFamily="18" charset="0"/>
              </a:rPr>
              <a:t>- Anh cán bộ nghiên cứu sét</a:t>
            </a:r>
            <a:r>
              <a:rPr sz="2400" b="0" dirty="0">
                <a:latin typeface="Times New Roman" panose="02020603050405020304" pitchFamily="18" charset="0"/>
              </a:rPr>
              <a:t>: suốt 11 năm không xa cơ quan, lúc nào cũng chờ sét, quên cả hạnh phúc riêng để hoàn thành bản đồ sét giúp tăng tài nguyên cho đất nước.</a:t>
            </a:r>
            <a:r>
              <a:rPr sz="2400" dirty="0">
                <a:latin typeface="Times New Roman" panose="02020603050405020304" pitchFamily="18" charset="0"/>
              </a:rPr>
              <a:t> </a:t>
            </a:r>
            <a:endParaRPr sz="2400" dirty="0">
              <a:latin typeface="Times New Roman" panose="02020603050405020304" pitchFamily="18" charset="0"/>
            </a:endParaRPr>
          </a:p>
        </p:txBody>
      </p:sp>
    </p:spTree>
  </p:cSld>
  <p:clrMapOvr>
    <a:masterClrMapping/>
  </p:clrMapOvr>
  <p:transition>
    <p:cover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31"/>
                                        </p:tgtEl>
                                        <p:attrNameLst>
                                          <p:attrName>style.visibility</p:attrName>
                                        </p:attrNameLst>
                                      </p:cBhvr>
                                      <p:to>
                                        <p:strVal val="visible"/>
                                      </p:to>
                                    </p:set>
                                    <p:animEffect transition="in" filter="blinds(horizontal)">
                                      <p:cBhvr>
                                        <p:cTn id="7" dur="500"/>
                                        <p:tgtEl>
                                          <p:spTgt spid="2663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629"/>
                                        </p:tgtEl>
                                        <p:attrNameLst>
                                          <p:attrName>style.visibility</p:attrName>
                                        </p:attrNameLst>
                                      </p:cBhvr>
                                      <p:to>
                                        <p:strVal val="visible"/>
                                      </p:to>
                                    </p:set>
                                    <p:animEffect transition="in" filter="box(in)">
                                      <p:cBhvr>
                                        <p:cTn id="12" dur="500"/>
                                        <p:tgtEl>
                                          <p:spTgt spid="2662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6641"/>
                                        </p:tgtEl>
                                        <p:attrNameLst>
                                          <p:attrName>style.visibility</p:attrName>
                                        </p:attrNameLst>
                                      </p:cBhvr>
                                      <p:to>
                                        <p:strVal val="visible"/>
                                      </p:to>
                                    </p:set>
                                    <p:animEffect transition="in" filter="box(in)">
                                      <p:cBhvr>
                                        <p:cTn id="17" dur="500"/>
                                        <p:tgtEl>
                                          <p:spTgt spid="26641"/>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6639"/>
                                        </p:tgtEl>
                                        <p:attrNameLst>
                                          <p:attrName>style.visibility</p:attrName>
                                        </p:attrNameLst>
                                      </p:cBhvr>
                                      <p:to>
                                        <p:strVal val="visible"/>
                                      </p:to>
                                    </p:set>
                                    <p:animEffect transition="in" filter="diamond(in)">
                                      <p:cBhvr>
                                        <p:cTn id="22" dur="2000"/>
                                        <p:tgtEl>
                                          <p:spTgt spid="26639"/>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6640"/>
                                        </p:tgtEl>
                                        <p:attrNameLst>
                                          <p:attrName>style.visibility</p:attrName>
                                        </p:attrNameLst>
                                      </p:cBhvr>
                                      <p:to>
                                        <p:strVal val="visible"/>
                                      </p:to>
                                    </p:set>
                                    <p:animEffect transition="in" filter="box(in)">
                                      <p:cBhvr>
                                        <p:cTn id="27" dur="500"/>
                                        <p:tgtEl>
                                          <p:spTgt spid="2664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26633"/>
                                        </p:tgtEl>
                                        <p:attrNameLst>
                                          <p:attrName>style.visibility</p:attrName>
                                        </p:attrNameLst>
                                      </p:cBhvr>
                                      <p:to>
                                        <p:strVal val="visible"/>
                                      </p:to>
                                    </p:set>
                                    <p:animEffect transition="in" filter="checkerboard(across)">
                                      <p:cBhvr>
                                        <p:cTn id="32" dur="500"/>
                                        <p:tgtEl>
                                          <p:spTgt spid="26633"/>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6634"/>
                                        </p:tgtEl>
                                        <p:attrNameLst>
                                          <p:attrName>style.visibility</p:attrName>
                                        </p:attrNameLst>
                                      </p:cBhvr>
                                      <p:to>
                                        <p:strVal val="visible"/>
                                      </p:to>
                                    </p:set>
                                    <p:anim calcmode="lin" valueType="num">
                                      <p:cBhvr additive="base">
                                        <p:cTn id="37" dur="500" fill="hold"/>
                                        <p:tgtEl>
                                          <p:spTgt spid="26634"/>
                                        </p:tgtEl>
                                        <p:attrNameLst>
                                          <p:attrName>ppt_x</p:attrName>
                                        </p:attrNameLst>
                                      </p:cBhvr>
                                      <p:tavLst>
                                        <p:tav tm="0">
                                          <p:val>
                                            <p:strVal val="#ppt_x"/>
                                          </p:val>
                                        </p:tav>
                                        <p:tav tm="100000">
                                          <p:val>
                                            <p:strVal val="#ppt_x"/>
                                          </p:val>
                                        </p:tav>
                                      </p:tavLst>
                                    </p:anim>
                                    <p:anim calcmode="lin" valueType="num">
                                      <p:cBhvr additive="base">
                                        <p:cTn id="38" dur="500" fill="hold"/>
                                        <p:tgtEl>
                                          <p:spTgt spid="266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26631" grpId="0"/>
      <p:bldP spid="26633" grpId="0" animBg="1"/>
      <p:bldP spid="26634" grpId="0"/>
      <p:bldP spid="26639" grpId="0" animBg="1"/>
      <p:bldP spid="26640" grpId="0"/>
      <p:bldP spid="266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Rectangle 2"/>
          <p:cNvSpPr>
            <a:spLocks noGrp="1"/>
          </p:cNvSpPr>
          <p:nvPr>
            <p:ph type="title"/>
          </p:nvPr>
        </p:nvSpPr>
        <p:spPr>
          <a:ln/>
        </p:spPr>
        <p:txBody>
          <a:bodyPr vert="horz" wrap="square" lIns="91440" tIns="45720" rIns="91440" bIns="45720" anchor="b" anchorCtr="0"/>
          <a:p>
            <a:endParaRPr dirty="0"/>
          </a:p>
        </p:txBody>
      </p:sp>
      <p:sp>
        <p:nvSpPr>
          <p:cNvPr id="22531" name="Rectangle 3"/>
          <p:cNvSpPr>
            <a:spLocks noGrp="1"/>
          </p:cNvSpPr>
          <p:nvPr>
            <p:ph idx="1"/>
          </p:nvPr>
        </p:nvSpPr>
        <p:spPr>
          <a:ln/>
        </p:spPr>
        <p:txBody>
          <a:bodyPr vert="horz" wrap="square" lIns="91440" tIns="45720" rIns="91440" bIns="45720" anchor="t" anchorCtr="0"/>
          <a:p>
            <a:endParaRPr dirty="0">
              <a:solidFill>
                <a:schemeClr val="bg1"/>
              </a:solidFill>
            </a:endParaRPr>
          </a:p>
        </p:txBody>
      </p:sp>
      <p:sp>
        <p:nvSpPr>
          <p:cNvPr id="22532" name="Rectangle 4"/>
          <p:cNvSpPr/>
          <p:nvPr/>
        </p:nvSpPr>
        <p:spPr>
          <a:xfrm>
            <a:off x="-152400" y="0"/>
            <a:ext cx="9525000" cy="69342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pPr algn="ctr"/>
            <a:endParaRPr dirty="0">
              <a:latin typeface="Times New Roman" panose="02020603050405020304" pitchFamily="18" charset="0"/>
            </a:endParaRPr>
          </a:p>
        </p:txBody>
      </p:sp>
      <p:sp>
        <p:nvSpPr>
          <p:cNvPr id="156679" name="Text Box 7"/>
          <p:cNvSpPr txBox="1">
            <a:spLocks noChangeArrowheads="1"/>
          </p:cNvSpPr>
          <p:nvPr/>
        </p:nvSpPr>
        <p:spPr bwMode="auto">
          <a:xfrm>
            <a:off x="533400" y="2133600"/>
            <a:ext cx="62484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buNone/>
              <a:defRPr/>
            </a:pPr>
            <a:r>
              <a:rPr kumimoji="0" lang="en-US" sz="2000" kern="1200" cap="none" spc="0" normalizeH="0" baseline="0" noProof="0" smtClean="0">
                <a:solidFill>
                  <a:srgbClr val="660066"/>
                </a:solidFill>
                <a:latin typeface="Times New Roman" panose="02020603050405020304" pitchFamily="18" charset="0"/>
                <a:ea typeface="+mn-ea"/>
                <a:cs typeface="+mn-cs"/>
              </a:rPr>
              <a:t>I. </a:t>
            </a:r>
            <a:r>
              <a:rPr kumimoji="0" lang="en-US" sz="2000" u="sng" kern="1200" cap="none" spc="0" normalizeH="0" baseline="0" noProof="0" smtClean="0">
                <a:solidFill>
                  <a:srgbClr val="660066"/>
                </a:solidFill>
                <a:latin typeface="Times New Roman" panose="02020603050405020304" pitchFamily="18" charset="0"/>
                <a:ea typeface="+mn-ea"/>
                <a:cs typeface="+mn-cs"/>
              </a:rPr>
              <a:t>TÌM HIỂU CHUNG VỀ TÁC GIẢ, TP</a:t>
            </a:r>
            <a:br>
              <a:rPr kumimoji="0" lang="en-US" sz="2000" b="0" kern="1200" cap="none" spc="0" normalizeH="0" baseline="0" noProof="0" smtClean="0">
                <a:solidFill>
                  <a:srgbClr val="660066"/>
                </a:solidFill>
                <a:latin typeface="Times New Roman" panose="02020603050405020304" pitchFamily="18" charset="0"/>
                <a:ea typeface="+mn-ea"/>
                <a:cs typeface="+mn-cs"/>
              </a:rPr>
            </a:br>
            <a:r>
              <a:rPr kumimoji="0" lang="en-US" sz="2000" kern="1200" cap="none" spc="0" normalizeH="0" baseline="0" noProof="0" smtClean="0">
                <a:solidFill>
                  <a:srgbClr val="660066"/>
                </a:solidFill>
                <a:latin typeface="Times New Roman" panose="02020603050405020304" pitchFamily="18" charset="0"/>
                <a:ea typeface="+mn-ea"/>
                <a:cs typeface="+mn-cs"/>
              </a:rPr>
              <a:t>II. </a:t>
            </a:r>
            <a:r>
              <a:rPr kumimoji="0" lang="en-US" sz="2000" u="sng" kern="1200" cap="none" spc="0" normalizeH="0" baseline="0" noProof="0" smtClean="0">
                <a:solidFill>
                  <a:srgbClr val="660066"/>
                </a:solidFill>
                <a:latin typeface="Times New Roman" panose="02020603050405020304" pitchFamily="18" charset="0"/>
                <a:ea typeface="+mn-ea"/>
                <a:cs typeface="+mn-cs"/>
              </a:rPr>
              <a:t>ĐỌC – HIỂU</a:t>
            </a:r>
            <a:r>
              <a:rPr kumimoji="0" lang="en-US" sz="2000" u="sng" kern="1200" cap="none" spc="0" normalizeH="0" baseline="0" noProof="0" smtClean="0">
                <a:latin typeface="Times New Roman" panose="02020603050405020304" pitchFamily="18" charset="0"/>
                <a:ea typeface="+mn-ea"/>
                <a:cs typeface="+mn-cs"/>
              </a:rPr>
              <a:t> </a:t>
            </a:r>
            <a:r>
              <a:rPr kumimoji="0" lang="en-US" sz="2000" u="sng" kern="1200" cap="none" spc="0" normalizeH="0" baseline="0" noProof="0" smtClean="0">
                <a:solidFill>
                  <a:srgbClr val="660066"/>
                </a:solidFill>
                <a:latin typeface="Times New Roman" panose="02020603050405020304" pitchFamily="18" charset="0"/>
                <a:ea typeface="+mn-ea"/>
                <a:cs typeface="+mn-cs"/>
              </a:rPr>
              <a:t>CHÚ THÍCH</a:t>
            </a:r>
            <a:r>
              <a:rPr kumimoji="0" lang="en-US" sz="2000" u="sng" kern="1200" cap="none" spc="0" normalizeH="0" baseline="0" noProof="0" smtClean="0">
                <a:solidFill>
                  <a:srgbClr val="660066"/>
                </a:solidFill>
                <a:effectLst>
                  <a:outerShdw blurRad="38100" dist="38100" dir="2700000" algn="tl">
                    <a:srgbClr val="C0C0C0"/>
                  </a:outerShdw>
                </a:effectLst>
                <a:latin typeface="Times New Roman" panose="02020603050405020304" pitchFamily="18" charset="0"/>
                <a:ea typeface="+mn-ea"/>
                <a:cs typeface="+mn-cs"/>
              </a:rPr>
              <a:t>:</a:t>
            </a:r>
            <a:br>
              <a:rPr kumimoji="0" lang="en-US" sz="2000" u="sng" kern="1200" cap="none" spc="0" normalizeH="0" baseline="0" noProof="0" smtClean="0">
                <a:solidFill>
                  <a:srgbClr val="660066"/>
                </a:solidFill>
                <a:effectLst>
                  <a:outerShdw blurRad="38100" dist="38100" dir="2700000" algn="tl">
                    <a:srgbClr val="C0C0C0"/>
                  </a:outerShdw>
                </a:effectLst>
                <a:latin typeface="Times New Roman" panose="02020603050405020304" pitchFamily="18" charset="0"/>
                <a:ea typeface="+mn-ea"/>
                <a:cs typeface="+mn-cs"/>
              </a:rPr>
            </a:br>
            <a:r>
              <a:rPr kumimoji="0" lang="en-US" sz="2000" kern="1200" cap="none" spc="0" normalizeH="0" baseline="0" noProof="0" smtClean="0">
                <a:solidFill>
                  <a:srgbClr val="660066"/>
                </a:solidFill>
                <a:latin typeface="Times New Roman" panose="02020603050405020304" pitchFamily="18" charset="0"/>
                <a:ea typeface="+mn-ea"/>
                <a:cs typeface="+mn-cs"/>
              </a:rPr>
              <a:t>III. </a:t>
            </a:r>
            <a:r>
              <a:rPr kumimoji="0" lang="en-US" sz="2000" u="sng" kern="1200" cap="none" spc="0" normalizeH="0" baseline="0" noProof="0" smtClean="0">
                <a:solidFill>
                  <a:srgbClr val="660066"/>
                </a:solidFill>
                <a:latin typeface="Times New Roman" panose="02020603050405020304" pitchFamily="18" charset="0"/>
                <a:ea typeface="+mn-ea"/>
                <a:cs typeface="+mn-cs"/>
              </a:rPr>
              <a:t>ĐỌC – HIỂU VĂN BẢN:</a:t>
            </a:r>
            <a:br>
              <a:rPr kumimoji="0" lang="en-US" u="sng" kern="1200" cap="none" spc="0" normalizeH="0" baseline="0" noProof="0" smtClean="0">
                <a:solidFill>
                  <a:srgbClr val="660066"/>
                </a:solidFill>
                <a:latin typeface="Times New Roman" panose="02020603050405020304" pitchFamily="18" charset="0"/>
                <a:ea typeface="+mn-ea"/>
                <a:cs typeface="+mn-cs"/>
              </a:rPr>
            </a:br>
            <a:endParaRPr kumimoji="0" lang="en-US" u="sng" kern="1200" cap="none" spc="0" normalizeH="0" baseline="0" noProof="0" smtClean="0">
              <a:solidFill>
                <a:srgbClr val="660066"/>
              </a:solidFill>
              <a:latin typeface="Times New Roman" panose="02020603050405020304" pitchFamily="18" charset="0"/>
              <a:ea typeface="+mn-ea"/>
              <a:cs typeface="+mn-cs"/>
            </a:endParaRPr>
          </a:p>
        </p:txBody>
      </p:sp>
      <p:sp>
        <p:nvSpPr>
          <p:cNvPr id="156680" name="Text Box 8"/>
          <p:cNvSpPr txBox="1"/>
          <p:nvPr/>
        </p:nvSpPr>
        <p:spPr>
          <a:xfrm>
            <a:off x="381000" y="3124200"/>
            <a:ext cx="7848600" cy="3081338"/>
          </a:xfrm>
          <a:prstGeom prst="rect">
            <a:avLst/>
          </a:prstGeom>
          <a:noFill/>
          <a:ln w="9525">
            <a:noFill/>
          </a:ln>
        </p:spPr>
        <p:txBody>
          <a:bodyPr>
            <a:spAutoFit/>
          </a:bodyPr>
          <a:p>
            <a:r>
              <a:rPr dirty="0">
                <a:solidFill>
                  <a:srgbClr val="0000FF"/>
                </a:solidFill>
                <a:latin typeface="Times New Roman" panose="02020603050405020304" pitchFamily="18" charset="0"/>
              </a:rPr>
              <a:t>3. Những con người với cống hiến thầm lặng, đáng yêu ấy, họ được đặt vào cảnh sắc thiên nhiên Sa Pa đẹp đẽ trong trẻo, thơ mộng, đầy chất trữ tình. Sau đây mời các em quan sát một số cảnh tiêu biểu để thấy được vẻ đẹp của danh lam thắng cảnh Sa Pa này</a:t>
            </a:r>
            <a:r>
              <a:rPr dirty="0">
                <a:latin typeface="Times New Roman" panose="02020603050405020304" pitchFamily="18" charset="0"/>
              </a:rPr>
              <a:t>.</a:t>
            </a:r>
            <a:endParaRPr dirty="0">
              <a:solidFill>
                <a:srgbClr val="0000FF"/>
              </a:solidFill>
              <a:latin typeface="Times New Roman" panose="02020603050405020304" pitchFamily="18" charset="0"/>
            </a:endParaRPr>
          </a:p>
          <a:p>
            <a:endParaRPr dirty="0">
              <a:latin typeface="Times New Roman" panose="02020603050405020304" pitchFamily="18" charset="0"/>
            </a:endParaRPr>
          </a:p>
        </p:txBody>
      </p:sp>
      <p:sp>
        <p:nvSpPr>
          <p:cNvPr id="156681" name="Text Box 9"/>
          <p:cNvSpPr txBox="1"/>
          <p:nvPr/>
        </p:nvSpPr>
        <p:spPr>
          <a:xfrm>
            <a:off x="4724400" y="1219200"/>
            <a:ext cx="3505200" cy="519113"/>
          </a:xfrm>
          <a:prstGeom prst="rect">
            <a:avLst/>
          </a:prstGeom>
          <a:noFill/>
          <a:ln w="9525">
            <a:noFill/>
          </a:ln>
        </p:spPr>
        <p:txBody>
          <a:bodyPr>
            <a:spAutoFit/>
          </a:bodyPr>
          <a:p>
            <a:pPr>
              <a:spcBef>
                <a:spcPct val="50000"/>
              </a:spcBef>
            </a:pPr>
            <a:r>
              <a:rPr dirty="0">
                <a:latin typeface="Times New Roman" panose="02020603050405020304" pitchFamily="18" charset="0"/>
              </a:rPr>
              <a:t>Nguyễn Thành Long</a:t>
            </a:r>
            <a:endParaRPr dirty="0">
              <a:latin typeface="Times New Roman" panose="02020603050405020304" pitchFamily="18" charset="0"/>
            </a:endParaRPr>
          </a:p>
        </p:txBody>
      </p:sp>
      <p:sp>
        <p:nvSpPr>
          <p:cNvPr id="22536" name="WordArt 10"/>
          <p:cNvSpPr>
            <a:spLocks noTextEdit="1"/>
          </p:cNvSpPr>
          <p:nvPr/>
        </p:nvSpPr>
        <p:spPr>
          <a:xfrm>
            <a:off x="1828800" y="457200"/>
            <a:ext cx="4800600" cy="685800"/>
          </a:xfrm>
          <a:prstGeom prst="rect">
            <a:avLst/>
          </a:prstGeom>
        </p:spPr>
        <p:txBody>
          <a:bodyPr wrap="none" fromWordArt="1">
            <a:prstTxWarp prst="textPlain">
              <a:avLst>
                <a:gd name="adj" fmla="val 50000"/>
              </a:avLst>
            </a:prstTxWarp>
            <a:normAutofit/>
          </a:bodyPr>
          <a:p>
            <a:pPr algn="ctr"/>
            <a:r>
              <a:rPr lang="en-US" sz="28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LẶNG LẼ SA PA</a:t>
            </a:r>
            <a:endParaRPr lang="en-US" sz="28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sp>
        <p:nvSpPr>
          <p:cNvPr id="156683" name="Text Box 11"/>
          <p:cNvSpPr txBox="1"/>
          <p:nvPr/>
        </p:nvSpPr>
        <p:spPr>
          <a:xfrm>
            <a:off x="0" y="457200"/>
            <a:ext cx="1905000" cy="519113"/>
          </a:xfrm>
          <a:prstGeom prst="rect">
            <a:avLst/>
          </a:prstGeom>
          <a:noFill/>
          <a:ln w="9525">
            <a:noFill/>
          </a:ln>
        </p:spPr>
        <p:txBody>
          <a:bodyPr>
            <a:spAutoFit/>
          </a:bodyPr>
          <a:p>
            <a:r>
              <a:rPr dirty="0">
                <a:solidFill>
                  <a:schemeClr val="folHlink"/>
                </a:solidFill>
                <a:latin typeface="Times New Roman" panose="02020603050405020304" pitchFamily="18" charset="0"/>
              </a:rPr>
              <a:t>Tiết 66, 67.</a:t>
            </a:r>
            <a:endParaRPr dirty="0">
              <a:solidFill>
                <a:schemeClr val="folHlink"/>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6683"/>
                                        </p:tgtEl>
                                        <p:attrNameLst>
                                          <p:attrName>style.visibility</p:attrName>
                                        </p:attrNameLst>
                                      </p:cBhvr>
                                      <p:to>
                                        <p:strVal val="visible"/>
                                      </p:to>
                                    </p:set>
                                    <p:animEffect transition="in" filter="blinds(horizontal)">
                                      <p:cBhvr>
                                        <p:cTn id="7" dur="500"/>
                                        <p:tgtEl>
                                          <p:spTgt spid="15668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2536"/>
                                        </p:tgtEl>
                                        <p:attrNameLst>
                                          <p:attrName>style.visibility</p:attrName>
                                        </p:attrNameLst>
                                      </p:cBhvr>
                                      <p:to>
                                        <p:strVal val="visible"/>
                                      </p:to>
                                    </p:set>
                                    <p:anim calcmode="lin" valueType="num">
                                      <p:cBhvr additive="base">
                                        <p:cTn id="12" dur="500" fill="hold"/>
                                        <p:tgtEl>
                                          <p:spTgt spid="22536"/>
                                        </p:tgtEl>
                                        <p:attrNameLst>
                                          <p:attrName>ppt_x</p:attrName>
                                        </p:attrNameLst>
                                      </p:cBhvr>
                                      <p:tavLst>
                                        <p:tav tm="0">
                                          <p:val>
                                            <p:strVal val="#ppt_x"/>
                                          </p:val>
                                        </p:tav>
                                        <p:tav tm="100000">
                                          <p:val>
                                            <p:strVal val="#ppt_x"/>
                                          </p:val>
                                        </p:tav>
                                      </p:tavLst>
                                    </p:anim>
                                    <p:anim calcmode="lin" valueType="num">
                                      <p:cBhvr additive="base">
                                        <p:cTn id="13" dur="500" fill="hold"/>
                                        <p:tgtEl>
                                          <p:spTgt spid="2253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56681"/>
                                        </p:tgtEl>
                                        <p:attrNameLst>
                                          <p:attrName>style.visibility</p:attrName>
                                        </p:attrNameLst>
                                      </p:cBhvr>
                                      <p:to>
                                        <p:strVal val="visible"/>
                                      </p:to>
                                    </p:set>
                                    <p:animEffect transition="in" filter="box(in)">
                                      <p:cBhvr>
                                        <p:cTn id="18" dur="500"/>
                                        <p:tgtEl>
                                          <p:spTgt spid="156681"/>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56679"/>
                                        </p:tgtEl>
                                        <p:attrNameLst>
                                          <p:attrName>style.visibility</p:attrName>
                                        </p:attrNameLst>
                                      </p:cBhvr>
                                      <p:to>
                                        <p:strVal val="visible"/>
                                      </p:to>
                                    </p:set>
                                    <p:animEffect transition="in" filter="checkerboard(across)">
                                      <p:cBhvr>
                                        <p:cTn id="23" dur="500"/>
                                        <p:tgtEl>
                                          <p:spTgt spid="156679"/>
                                        </p:tgtEl>
                                      </p:cBhvr>
                                    </p:animEffect>
                                  </p:childTnLst>
                                </p:cTn>
                              </p:par>
                            </p:childTnLst>
                          </p:cTn>
                        </p:par>
                      </p:childTnLst>
                    </p:cTn>
                  </p:par>
                  <p:par>
                    <p:cTn id="24" fill="hold">
                      <p:stCondLst>
                        <p:cond delay="indefinite"/>
                      </p:stCondLst>
                      <p:childTnLst>
                        <p:par>
                          <p:cTn id="25" fill="hold">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56680"/>
                                        </p:tgtEl>
                                        <p:attrNameLst>
                                          <p:attrName>style.visibility</p:attrName>
                                        </p:attrNameLst>
                                      </p:cBhvr>
                                      <p:to>
                                        <p:strVal val="visible"/>
                                      </p:to>
                                    </p:set>
                                    <p:animEffect transition="in" filter="diamond(in)">
                                      <p:cBhvr>
                                        <p:cTn id="28" dur="2000"/>
                                        <p:tgtEl>
                                          <p:spTgt spid="156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9" grpId="0"/>
      <p:bldP spid="156680" grpId="0"/>
      <p:bldP spid="156681" grpId="0"/>
      <p:bldP spid="15668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p:cNvSpPr>
          <p:nvPr>
            <p:ph type="title"/>
          </p:nvPr>
        </p:nvSpPr>
        <p:spPr>
          <a:xfrm>
            <a:off x="-1066800" y="838200"/>
            <a:ext cx="8001000" cy="457200"/>
          </a:xfrm>
          <a:ln/>
        </p:spPr>
        <p:txBody>
          <a:bodyPr vert="horz" wrap="square" lIns="91440" tIns="45720" rIns="91440" bIns="45720" anchor="b" anchorCtr="0"/>
          <a:p>
            <a:br>
              <a:rPr sz="2000" b="1" dirty="0">
                <a:solidFill>
                  <a:srgbClr val="660066"/>
                </a:solidFill>
                <a:latin typeface="Times New Roman" panose="02020603050405020304" pitchFamily="18" charset="0"/>
              </a:rPr>
            </a:br>
            <a:br>
              <a:rPr sz="2000" b="1" dirty="0">
                <a:solidFill>
                  <a:srgbClr val="660066"/>
                </a:solidFill>
                <a:latin typeface="Times New Roman" panose="02020603050405020304" pitchFamily="18" charset="0"/>
              </a:rPr>
            </a:br>
            <a:br>
              <a:rPr sz="3400" b="1" u="sng" dirty="0">
                <a:solidFill>
                  <a:srgbClr val="660066"/>
                </a:solidFill>
              </a:rPr>
            </a:br>
            <a:endParaRPr sz="3400" b="1" u="sng" dirty="0">
              <a:solidFill>
                <a:srgbClr val="660066"/>
              </a:solidFill>
            </a:endParaRPr>
          </a:p>
        </p:txBody>
      </p:sp>
      <p:sp>
        <p:nvSpPr>
          <p:cNvPr id="5123" name="Text Box 6"/>
          <p:cNvSpPr/>
          <p:nvPr>
            <p:ph idx="1"/>
          </p:nvPr>
        </p:nvSpPr>
        <p:spPr>
          <a:xfrm>
            <a:off x="0" y="0"/>
            <a:ext cx="9144000" cy="6858000"/>
          </a:xfrm>
          <a:solidFill>
            <a:srgbClr val="FFCCFF">
              <a:alpha val="100000"/>
            </a:srgbClr>
          </a:solidFill>
          <a:ln>
            <a:solidFill>
              <a:srgbClr val="CC0000">
                <a:alpha val="100000"/>
              </a:srgbClr>
            </a:solidFill>
            <a:miter lim="800000"/>
          </a:ln>
        </p:spPr>
        <p:txBody>
          <a:bodyPr vert="horz" wrap="square" lIns="91440" tIns="45720" rIns="91440" bIns="45720" anchor="t" anchorCtr="0"/>
          <a:p>
            <a:pPr>
              <a:buNone/>
            </a:pPr>
            <a:endParaRPr dirty="0"/>
          </a:p>
        </p:txBody>
      </p:sp>
      <p:pic>
        <p:nvPicPr>
          <p:cNvPr id="5124" name="Picture 6" descr="IMG_2661"/>
          <p:cNvPicPr>
            <a:picLocks noChangeAspect="1"/>
          </p:cNvPicPr>
          <p:nvPr/>
        </p:nvPicPr>
        <p:blipFill>
          <a:blip r:embed="rId1"/>
          <a:stretch>
            <a:fillRect/>
          </a:stretch>
        </p:blipFill>
        <p:spPr>
          <a:xfrm>
            <a:off x="-3581400" y="0"/>
            <a:ext cx="13563600" cy="8091488"/>
          </a:xfrm>
          <a:prstGeom prst="rect">
            <a:avLst/>
          </a:prstGeom>
          <a:noFill/>
          <a:ln w="9525">
            <a:noFill/>
          </a:ln>
        </p:spPr>
      </p:pic>
      <p:sp>
        <p:nvSpPr>
          <p:cNvPr id="5125" name="WordArt 12"/>
          <p:cNvSpPr>
            <a:spLocks noTextEdit="1"/>
          </p:cNvSpPr>
          <p:nvPr/>
        </p:nvSpPr>
        <p:spPr>
          <a:xfrm>
            <a:off x="2209800" y="914400"/>
            <a:ext cx="2895600" cy="685800"/>
          </a:xfrm>
          <a:prstGeom prst="rect">
            <a:avLst/>
          </a:prstGeom>
        </p:spPr>
        <p:txBody>
          <a:bodyPr wrap="none" fromWordArt="1">
            <a:prstTxWarp prst="textPlain">
              <a:avLst>
                <a:gd name="adj" fmla="val 50028"/>
              </a:avLst>
            </a:prstTxWarp>
            <a:normAutofit/>
          </a:bodyPr>
          <a:p>
            <a:pPr algn="ctr"/>
            <a:r>
              <a:rPr lang="en-US" sz="3200" b="1">
                <a:ln w="19050" cap="flat" cmpd="sng">
                  <a:solidFill>
                    <a:srgbClr val="FFFF00"/>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TIẾT 66, 67</a:t>
            </a:r>
            <a:endParaRPr lang="en-US" sz="3200" b="1">
              <a:ln w="19050" cap="flat" cmpd="sng">
                <a:solidFill>
                  <a:srgbClr val="FFFF00"/>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sp>
        <p:nvSpPr>
          <p:cNvPr id="5126" name="WordArt 13"/>
          <p:cNvSpPr>
            <a:spLocks noTextEdit="1"/>
          </p:cNvSpPr>
          <p:nvPr/>
        </p:nvSpPr>
        <p:spPr>
          <a:xfrm>
            <a:off x="838200" y="1905000"/>
            <a:ext cx="6629400" cy="1219200"/>
          </a:xfrm>
          <a:prstGeom prst="rect">
            <a:avLst/>
          </a:prstGeom>
        </p:spPr>
        <p:txBody>
          <a:bodyPr wrap="none" fromWordArt="1">
            <a:prstTxWarp prst="textCascadeUp">
              <a:avLst>
                <a:gd name="adj" fmla="val 44444"/>
              </a:avLst>
            </a:prstTxWarp>
            <a:normAutofit/>
            <a:scene3d>
              <a:camera prst="legacyPerspectiveFront">
                <a:rot lat="20520000" lon="1080000" rev="0"/>
              </a:camera>
              <a:lightRig rig="legacyHarsh2" dir="b"/>
            </a:scene3d>
            <a:sp3d extrusionH="430200" prstMaterial="legacyMatte">
              <a:extrusionClr>
                <a:srgbClr val="FF6600"/>
              </a:extrusionClr>
            </a:sp3d>
          </a:bodyPr>
          <a:p>
            <a:pPr algn="ctr"/>
            <a:r>
              <a:rPr lang="en-US" sz="3600" b="1">
                <a:gradFill rotWithShape="1">
                  <a:gsLst>
                    <a:gs pos="0">
                      <a:srgbClr val="FFE701"/>
                    </a:gs>
                    <a:gs pos="100000">
                      <a:srgbClr val="FE3E02"/>
                    </a:gs>
                  </a:gsLst>
                  <a:lin ang="5400000" scaled="1"/>
                  <a:tileRect/>
                </a:gradFill>
                <a:latin typeface="Times New Roman" panose="02020603050405020304" pitchFamily="18" charset="0"/>
                <a:ea typeface="Times New Roman" panose="02020603050405020304" pitchFamily="18" charset="0"/>
              </a:rPr>
              <a:t>LẶNG LẼ SA PA</a:t>
            </a:r>
            <a:endParaRPr lang="en-US" sz="3600" b="1">
              <a:gradFill rotWithShape="1">
                <a:gsLst>
                  <a:gs pos="0">
                    <a:srgbClr val="FFE701"/>
                  </a:gs>
                  <a:gs pos="100000">
                    <a:srgbClr val="FE3E02"/>
                  </a:gs>
                </a:gsLst>
                <a:lin ang="5400000" scaled="1"/>
                <a:tileRect/>
              </a:gradFill>
              <a:latin typeface="Times New Roman" panose="02020603050405020304" pitchFamily="18" charset="0"/>
              <a:ea typeface="Times New Roman" panose="02020603050405020304" pitchFamily="18"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49506" name="Picture 2" descr="Picture2"/>
          <p:cNvPicPr>
            <a:picLocks noChangeAspect="1"/>
          </p:cNvPicPr>
          <p:nvPr/>
        </p:nvPicPr>
        <p:blipFill>
          <a:blip r:embed="rId1"/>
          <a:stretch>
            <a:fillRect/>
          </a:stretch>
        </p:blipFill>
        <p:spPr>
          <a:xfrm>
            <a:off x="0" y="112713"/>
            <a:ext cx="9144000" cy="6745287"/>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9506"/>
                                        </p:tgtEl>
                                        <p:attrNameLst>
                                          <p:attrName>style.visibility</p:attrName>
                                        </p:attrNameLst>
                                      </p:cBhvr>
                                      <p:to>
                                        <p:strVal val="visible"/>
                                      </p:to>
                                    </p:set>
                                    <p:animEffect transition="in" filter="dissolve">
                                      <p:cBhvr>
                                        <p:cTn id="7" dur="1000"/>
                                        <p:tgtEl>
                                          <p:spTgt spid="1495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Rectangle 2"/>
          <p:cNvSpPr>
            <a:spLocks noGrp="1"/>
          </p:cNvSpPr>
          <p:nvPr>
            <p:ph idx="1"/>
          </p:nvPr>
        </p:nvSpPr>
        <p:spPr>
          <a:xfrm>
            <a:off x="457200" y="228600"/>
            <a:ext cx="8229600" cy="5827713"/>
          </a:xfrm>
          <a:ln/>
        </p:spPr>
        <p:txBody>
          <a:bodyPr vert="horz" wrap="square" lIns="91440" tIns="45720" rIns="91440" bIns="45720" anchor="t" anchorCtr="0"/>
          <a:p>
            <a:endParaRPr dirty="0"/>
          </a:p>
        </p:txBody>
      </p:sp>
      <p:sp>
        <p:nvSpPr>
          <p:cNvPr id="151555" name="Text Box 3"/>
          <p:cNvSpPr txBox="1"/>
          <p:nvPr/>
        </p:nvSpPr>
        <p:spPr>
          <a:xfrm>
            <a:off x="2971800" y="6278563"/>
            <a:ext cx="3581400" cy="457200"/>
          </a:xfrm>
          <a:prstGeom prst="rect">
            <a:avLst/>
          </a:prstGeom>
          <a:noFill/>
          <a:ln w="9525">
            <a:noFill/>
          </a:ln>
        </p:spPr>
        <p:txBody>
          <a:bodyPr>
            <a:spAutoFit/>
          </a:bodyPr>
          <a:p>
            <a:pPr algn="ctr">
              <a:spcBef>
                <a:spcPct val="50000"/>
              </a:spcBef>
            </a:pPr>
            <a:r>
              <a:rPr sz="2400" dirty="0">
                <a:latin typeface="Times New Roman" panose="02020603050405020304" pitchFamily="18" charset="0"/>
              </a:rPr>
              <a:t>Hoa đỗ quyên</a:t>
            </a:r>
            <a:endParaRPr sz="2400" dirty="0">
              <a:latin typeface="Times New Roman" panose="02020603050405020304" pitchFamily="18" charset="0"/>
            </a:endParaRPr>
          </a:p>
        </p:txBody>
      </p:sp>
      <p:pic>
        <p:nvPicPr>
          <p:cNvPr id="151556" name="Picture 4" descr="hoa%20do%20quyen"/>
          <p:cNvPicPr>
            <a:picLocks noChangeAspect="1"/>
          </p:cNvPicPr>
          <p:nvPr/>
        </p:nvPicPr>
        <p:blipFill>
          <a:blip r:embed="rId1"/>
          <a:stretch>
            <a:fillRect/>
          </a:stretch>
        </p:blipFill>
        <p:spPr>
          <a:xfrm>
            <a:off x="0" y="-228600"/>
            <a:ext cx="9144000" cy="62484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151556"/>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51555"/>
                                        </p:tgtEl>
                                        <p:attrNameLst>
                                          <p:attrName>style.visibility</p:attrName>
                                        </p:attrNameLst>
                                      </p:cBhvr>
                                      <p:to>
                                        <p:strVal val="visible"/>
                                      </p:to>
                                    </p:set>
                                    <p:anim calcmode="lin" valueType="num">
                                      <p:cBhvr additive="base">
                                        <p:cTn id="11" dur="500" fill="hold"/>
                                        <p:tgtEl>
                                          <p:spTgt spid="151555"/>
                                        </p:tgtEl>
                                        <p:attrNameLst>
                                          <p:attrName>ppt_x</p:attrName>
                                        </p:attrNameLst>
                                      </p:cBhvr>
                                      <p:tavLst>
                                        <p:tav tm="0">
                                          <p:val>
                                            <p:strVal val="#ppt_x"/>
                                          </p:val>
                                        </p:tav>
                                        <p:tav tm="100000">
                                          <p:val>
                                            <p:strVal val="#ppt_x"/>
                                          </p:val>
                                        </p:tav>
                                      </p:tavLst>
                                    </p:anim>
                                    <p:anim calcmode="lin" valueType="num">
                                      <p:cBhvr additive="base">
                                        <p:cTn id="12" dur="500" fill="hold"/>
                                        <p:tgtEl>
                                          <p:spTgt spid="15155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50530" name="Picture 2" descr="sapa06"/>
          <p:cNvPicPr>
            <a:picLocks noChangeAspect="1"/>
          </p:cNvPicPr>
          <p:nvPr/>
        </p:nvPicPr>
        <p:blipFill>
          <a:blip r:embed="rId1"/>
          <a:stretch>
            <a:fillRect/>
          </a:stretch>
        </p:blipFill>
        <p:spPr>
          <a:xfrm>
            <a:off x="76200" y="-685800"/>
            <a:ext cx="9372600" cy="6248400"/>
          </a:xfrm>
          <a:prstGeom prst="rect">
            <a:avLst/>
          </a:prstGeom>
          <a:noFill/>
          <a:ln w="9525">
            <a:noFill/>
          </a:ln>
        </p:spPr>
      </p:pic>
      <p:sp>
        <p:nvSpPr>
          <p:cNvPr id="150531" name="Text Box 3"/>
          <p:cNvSpPr txBox="1"/>
          <p:nvPr/>
        </p:nvSpPr>
        <p:spPr>
          <a:xfrm>
            <a:off x="2955925" y="5680075"/>
            <a:ext cx="1522413" cy="457200"/>
          </a:xfrm>
          <a:prstGeom prst="rect">
            <a:avLst/>
          </a:prstGeom>
          <a:noFill/>
          <a:ln w="9525">
            <a:noFill/>
          </a:ln>
        </p:spPr>
        <p:txBody>
          <a:bodyPr wrap="none">
            <a:spAutoFit/>
          </a:bodyPr>
          <a:p>
            <a:r>
              <a:rPr sz="2400" dirty="0">
                <a:latin typeface="Times New Roman" panose="02020603050405020304" pitchFamily="18" charset="0"/>
              </a:rPr>
              <a:t>Đào Sa Pa</a:t>
            </a:r>
            <a:endParaRPr sz="2400" dirty="0">
              <a:latin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50530"/>
                                        </p:tgtEl>
                                        <p:attrNameLst>
                                          <p:attrName>style.visibility</p:attrName>
                                        </p:attrNameLst>
                                      </p:cBhvr>
                                      <p:to>
                                        <p:strVal val="visible"/>
                                      </p:to>
                                    </p:set>
                                    <p:animEffect transition="in" filter="wipe(down)">
                                      <p:cBhvr>
                                        <p:cTn id="7" dur="290">
                                          <p:stCondLst>
                                            <p:cond delay="0"/>
                                          </p:stCondLst>
                                        </p:cTn>
                                        <p:tgtEl>
                                          <p:spTgt spid="150530"/>
                                        </p:tgtEl>
                                      </p:cBhvr>
                                    </p:animEffect>
                                    <p:anim calcmode="lin" valueType="num">
                                      <p:cBhvr>
                                        <p:cTn id="8" dur="911" tmFilter="0,0; 0.14,0.36; 0.43,0.73; 0.71,0.91; 1.0,1.0">
                                          <p:stCondLst>
                                            <p:cond delay="0"/>
                                          </p:stCondLst>
                                        </p:cTn>
                                        <p:tgtEl>
                                          <p:spTgt spid="150530"/>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150530"/>
                                        </p:tgtEl>
                                        <p:attrNameLst>
                                          <p:attrName>ppt_y</p:attrName>
                                        </p:attrNameLst>
                                      </p:cBhvr>
                                      <p:tavLst>
                                        <p:tav tm="0" fmla="#ppt_y-sin(pi*$)/3">
                                          <p:val>
                                            <p:fltVal val="0,500000"/>
                                          </p:val>
                                        </p:tav>
                                        <p:tav tm="100000">
                                          <p:val>
                                            <p:fltVal val="1,000000"/>
                                          </p:val>
                                        </p:tav>
                                      </p:tavLst>
                                    </p:anim>
                                    <p:anim calcmode="lin" valueType="num">
                                      <p:cBhvr>
                                        <p:cTn id="10" dur="332" tmFilter="0, 0; 0.125,0.2665; 0.25,0.4; 0.375,0.465; 0.5,0.5;  0.625,0.535; 0.75,0.6; 0.875,0.7335; 1,1">
                                          <p:stCondLst>
                                            <p:cond delay="332"/>
                                          </p:stCondLst>
                                        </p:cTn>
                                        <p:tgtEl>
                                          <p:spTgt spid="150530"/>
                                        </p:tgtEl>
                                        <p:attrNameLst>
                                          <p:attrName>ppt_y</p:attrName>
                                        </p:attrNameLst>
                                      </p:cBhvr>
                                      <p:tavLst>
                                        <p:tav tm="0" fmla="#ppt_y-sin(pi*$)/9">
                                          <p:val>
                                            <p:fltVal val="0,000000"/>
                                          </p:val>
                                        </p:tav>
                                        <p:tav tm="100000">
                                          <p:val>
                                            <p:fltVal val="1,000000"/>
                                          </p:val>
                                        </p:tav>
                                      </p:tavLst>
                                    </p:anim>
                                    <p:anim calcmode="lin" valueType="num">
                                      <p:cBhvr>
                                        <p:cTn id="11" dur="166" tmFilter="0, 0; 0.125,0.2665; 0.25,0.4; 0.375,0.465; 0.5,0.5;  0.625,0.535; 0.75,0.6; 0.875,0.7335; 1,1">
                                          <p:stCondLst>
                                            <p:cond delay="662"/>
                                          </p:stCondLst>
                                        </p:cTn>
                                        <p:tgtEl>
                                          <p:spTgt spid="150530"/>
                                        </p:tgtEl>
                                        <p:attrNameLst>
                                          <p:attrName>ppt_y</p:attrName>
                                        </p:attrNameLst>
                                      </p:cBhvr>
                                      <p:tavLst>
                                        <p:tav tm="0" fmla="#ppt_y-sin(pi*$)/27">
                                          <p:val>
                                            <p:fltVal val="0,000000"/>
                                          </p:val>
                                        </p:tav>
                                        <p:tav tm="100000">
                                          <p:val>
                                            <p:fltVal val="1,000000"/>
                                          </p:val>
                                        </p:tav>
                                      </p:tavLst>
                                    </p:anim>
                                    <p:anim calcmode="lin" valueType="num">
                                      <p:cBhvr>
                                        <p:cTn id="12" dur="82" tmFilter="0, 0; 0.125,0.2665; 0.25,0.4; 0.375,0.465; 0.5,0.5;  0.625,0.535; 0.75,0.6; 0.875,0.7335; 1,1">
                                          <p:stCondLst>
                                            <p:cond delay="828"/>
                                          </p:stCondLst>
                                        </p:cTn>
                                        <p:tgtEl>
                                          <p:spTgt spid="150530"/>
                                        </p:tgtEl>
                                        <p:attrNameLst>
                                          <p:attrName>ppt_y</p:attrName>
                                        </p:attrNameLst>
                                      </p:cBhvr>
                                      <p:tavLst>
                                        <p:tav tm="0" fmla="#ppt_y-sin(pi*$)/81">
                                          <p:val>
                                            <p:fltVal val="0,000000"/>
                                          </p:val>
                                        </p:tav>
                                        <p:tav tm="100000">
                                          <p:val>
                                            <p:fltVal val="1,000000"/>
                                          </p:val>
                                        </p:tav>
                                      </p:tavLst>
                                    </p:anim>
                                    <p:animScale>
                                      <p:cBhvr>
                                        <p:cTn id="13" dur="13">
                                          <p:stCondLst>
                                            <p:cond delay="325"/>
                                          </p:stCondLst>
                                        </p:cTn>
                                        <p:tgtEl>
                                          <p:spTgt spid="150530"/>
                                        </p:tgtEl>
                                      </p:cBhvr>
                                      <p:to x="100000" y="60000"/>
                                    </p:animScale>
                                    <p:animScale>
                                      <p:cBhvr>
                                        <p:cTn id="14" dur="83" decel="50000">
                                          <p:stCondLst>
                                            <p:cond delay="338"/>
                                          </p:stCondLst>
                                        </p:cTn>
                                        <p:tgtEl>
                                          <p:spTgt spid="150530"/>
                                        </p:tgtEl>
                                      </p:cBhvr>
                                      <p:to x="100000" y="100000"/>
                                    </p:animScale>
                                    <p:animScale>
                                      <p:cBhvr>
                                        <p:cTn id="15" dur="13">
                                          <p:stCondLst>
                                            <p:cond delay="656"/>
                                          </p:stCondLst>
                                        </p:cTn>
                                        <p:tgtEl>
                                          <p:spTgt spid="150530"/>
                                        </p:tgtEl>
                                      </p:cBhvr>
                                      <p:to x="100000" y="80000"/>
                                    </p:animScale>
                                    <p:animScale>
                                      <p:cBhvr>
                                        <p:cTn id="16" dur="83" decel="50000">
                                          <p:stCondLst>
                                            <p:cond delay="669"/>
                                          </p:stCondLst>
                                        </p:cTn>
                                        <p:tgtEl>
                                          <p:spTgt spid="150530"/>
                                        </p:tgtEl>
                                      </p:cBhvr>
                                      <p:to x="100000" y="100000"/>
                                    </p:animScale>
                                    <p:animScale>
                                      <p:cBhvr>
                                        <p:cTn id="17" dur="13">
                                          <p:stCondLst>
                                            <p:cond delay="821"/>
                                          </p:stCondLst>
                                        </p:cTn>
                                        <p:tgtEl>
                                          <p:spTgt spid="150530"/>
                                        </p:tgtEl>
                                      </p:cBhvr>
                                      <p:to x="100000" y="90000"/>
                                    </p:animScale>
                                    <p:animScale>
                                      <p:cBhvr>
                                        <p:cTn id="18" dur="83" decel="50000">
                                          <p:stCondLst>
                                            <p:cond delay="834"/>
                                          </p:stCondLst>
                                        </p:cTn>
                                        <p:tgtEl>
                                          <p:spTgt spid="150530"/>
                                        </p:tgtEl>
                                      </p:cBhvr>
                                      <p:to x="100000" y="100000"/>
                                    </p:animScale>
                                    <p:animScale>
                                      <p:cBhvr>
                                        <p:cTn id="19" dur="13">
                                          <p:stCondLst>
                                            <p:cond delay="904"/>
                                          </p:stCondLst>
                                        </p:cTn>
                                        <p:tgtEl>
                                          <p:spTgt spid="150530"/>
                                        </p:tgtEl>
                                      </p:cBhvr>
                                      <p:to x="100000" y="95000"/>
                                    </p:animScale>
                                    <p:animScale>
                                      <p:cBhvr>
                                        <p:cTn id="20" dur="83" decel="50000">
                                          <p:stCondLst>
                                            <p:cond delay="917"/>
                                          </p:stCondLst>
                                        </p:cTn>
                                        <p:tgtEl>
                                          <p:spTgt spid="150530"/>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150530"/>
                                        </p:tgtEl>
                                        <p:attrNameLst>
                                          <p:attrName>style.visibility</p:attrName>
                                        </p:attrNameLst>
                                      </p:cBhvr>
                                      <p:to>
                                        <p:strVal val="visible"/>
                                      </p:to>
                                    </p:set>
                                    <p:animEffect transition="in" filter="checkerboard(across)">
                                      <p:cBhvr>
                                        <p:cTn id="25" dur="500"/>
                                        <p:tgtEl>
                                          <p:spTgt spid="15053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50531"/>
                                        </p:tgtEl>
                                        <p:attrNameLst>
                                          <p:attrName>style.visibility</p:attrName>
                                        </p:attrNameLst>
                                      </p:cBhvr>
                                      <p:to>
                                        <p:strVal val="visible"/>
                                      </p:to>
                                    </p:set>
                                    <p:anim calcmode="lin" valueType="num">
                                      <p:cBhvr additive="base">
                                        <p:cTn id="30" dur="500" fill="hold"/>
                                        <p:tgtEl>
                                          <p:spTgt spid="150531"/>
                                        </p:tgtEl>
                                        <p:attrNameLst>
                                          <p:attrName>ppt_x</p:attrName>
                                        </p:attrNameLst>
                                      </p:cBhvr>
                                      <p:tavLst>
                                        <p:tav tm="0">
                                          <p:val>
                                            <p:strVal val="#ppt_x"/>
                                          </p:val>
                                        </p:tav>
                                        <p:tav tm="100000">
                                          <p:val>
                                            <p:strVal val="#ppt_x"/>
                                          </p:val>
                                        </p:tav>
                                      </p:tavLst>
                                    </p:anim>
                                    <p:anim calcmode="lin" valueType="num">
                                      <p:cBhvr additive="base">
                                        <p:cTn id="31" dur="500" fill="hold"/>
                                        <p:tgtEl>
                                          <p:spTgt spid="1505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Rectangle 2"/>
          <p:cNvSpPr>
            <a:spLocks noGrp="1"/>
          </p:cNvSpPr>
          <p:nvPr>
            <p:ph type="title"/>
          </p:nvPr>
        </p:nvSpPr>
        <p:spPr>
          <a:xfrm>
            <a:off x="574675" y="304800"/>
            <a:ext cx="8001000" cy="990600"/>
          </a:xfrm>
          <a:ln/>
        </p:spPr>
        <p:txBody>
          <a:bodyPr vert="horz" wrap="square" lIns="91440" tIns="45720" rIns="91440" bIns="45720" anchor="b" anchorCtr="0"/>
          <a:p>
            <a:br>
              <a:rPr sz="3400" b="1" dirty="0"/>
            </a:br>
            <a:endParaRPr sz="3400" b="1" dirty="0"/>
          </a:p>
        </p:txBody>
      </p:sp>
      <p:pic>
        <p:nvPicPr>
          <p:cNvPr id="158724" name="Picture 4" descr="cong-troi-sapa"/>
          <p:cNvPicPr>
            <a:picLocks noChangeAspect="1"/>
          </p:cNvPicPr>
          <p:nvPr>
            <p:ph idx="1"/>
          </p:nvPr>
        </p:nvPicPr>
        <p:blipFill>
          <a:blip r:embed="rId1"/>
          <a:srcRect/>
          <a:stretch>
            <a:fillRect/>
          </a:stretch>
        </p:blipFill>
        <p:spPr>
          <a:xfrm>
            <a:off x="609600" y="685800"/>
            <a:ext cx="6934200" cy="4419600"/>
          </a:xfrm>
          <a:ln/>
        </p:spPr>
      </p:pic>
      <p:sp>
        <p:nvSpPr>
          <p:cNvPr id="158725" name="Text Box 5"/>
          <p:cNvSpPr txBox="1"/>
          <p:nvPr/>
        </p:nvSpPr>
        <p:spPr>
          <a:xfrm>
            <a:off x="2057400" y="5715000"/>
            <a:ext cx="3581400" cy="1160463"/>
          </a:xfrm>
          <a:prstGeom prst="rect">
            <a:avLst/>
          </a:prstGeom>
          <a:noFill/>
          <a:ln w="9525">
            <a:noFill/>
          </a:ln>
        </p:spPr>
        <p:txBody>
          <a:bodyPr>
            <a:spAutoFit/>
          </a:bodyPr>
          <a:p>
            <a:pPr>
              <a:spcBef>
                <a:spcPct val="50000"/>
              </a:spcBef>
            </a:pPr>
            <a:r>
              <a:rPr dirty="0">
                <a:latin typeface="Times New Roman" panose="02020603050405020304" pitchFamily="18" charset="0"/>
              </a:rPr>
              <a:t>Cổng trời Sa pa</a:t>
            </a:r>
            <a:endParaRPr dirty="0">
              <a:latin typeface="Times New Roman" panose="02020603050405020304" pitchFamily="18" charset="0"/>
            </a:endParaRPr>
          </a:p>
          <a:p>
            <a:pPr>
              <a:spcBef>
                <a:spcPct val="50000"/>
              </a:spcBef>
            </a:pPr>
            <a:endParaRPr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58724"/>
                                        </p:tgtEl>
                                        <p:attrNameLst>
                                          <p:attrName>style.visibility</p:attrName>
                                        </p:attrNameLst>
                                      </p:cBhvr>
                                      <p:to>
                                        <p:strVal val="visible"/>
                                      </p:to>
                                    </p:set>
                                    <p:animEffect transition="in" filter="diamond(in)">
                                      <p:cBhvr>
                                        <p:cTn id="7" dur="2000"/>
                                        <p:tgtEl>
                                          <p:spTgt spid="15872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58725"/>
                                        </p:tgtEl>
                                        <p:attrNameLst>
                                          <p:attrName>style.visibility</p:attrName>
                                        </p:attrNameLst>
                                      </p:cBhvr>
                                      <p:to>
                                        <p:strVal val="visible"/>
                                      </p:to>
                                    </p:set>
                                    <p:anim calcmode="lin" valueType="num">
                                      <p:cBhvr additive="base">
                                        <p:cTn id="12" dur="500" fill="hold"/>
                                        <p:tgtEl>
                                          <p:spTgt spid="158725"/>
                                        </p:tgtEl>
                                        <p:attrNameLst>
                                          <p:attrName>ppt_x</p:attrName>
                                        </p:attrNameLst>
                                      </p:cBhvr>
                                      <p:tavLst>
                                        <p:tav tm="0">
                                          <p:val>
                                            <p:strVal val="#ppt_x"/>
                                          </p:val>
                                        </p:tav>
                                        <p:tav tm="100000">
                                          <p:val>
                                            <p:strVal val="#ppt_x"/>
                                          </p:val>
                                        </p:tav>
                                      </p:tavLst>
                                    </p:anim>
                                    <p:anim calcmode="lin" valueType="num">
                                      <p:cBhvr additive="base">
                                        <p:cTn id="13" dur="500" fill="hold"/>
                                        <p:tgtEl>
                                          <p:spTgt spid="1587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872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Rectangle 2"/>
          <p:cNvSpPr>
            <a:spLocks noGrp="1"/>
          </p:cNvSpPr>
          <p:nvPr>
            <p:ph type="title"/>
          </p:nvPr>
        </p:nvSpPr>
        <p:spPr>
          <a:ln/>
        </p:spPr>
        <p:txBody>
          <a:bodyPr vert="horz" wrap="square" lIns="91440" tIns="45720" rIns="91440" bIns="45720" anchor="b" anchorCtr="0"/>
          <a:p>
            <a:endParaRPr lang="vi-VN" altLang="x-none" dirty="0"/>
          </a:p>
        </p:txBody>
      </p:sp>
      <p:sp>
        <p:nvSpPr>
          <p:cNvPr id="27651" name="Rectangle 3"/>
          <p:cNvSpPr>
            <a:spLocks noGrp="1"/>
          </p:cNvSpPr>
          <p:nvPr>
            <p:ph idx="1"/>
          </p:nvPr>
        </p:nvSpPr>
        <p:spPr>
          <a:ln/>
        </p:spPr>
        <p:txBody>
          <a:bodyPr vert="horz" wrap="square" lIns="91440" tIns="45720" rIns="91440" bIns="45720" anchor="t" anchorCtr="0"/>
          <a:p>
            <a:endParaRPr lang="vi-VN" altLang="x-none" dirty="0"/>
          </a:p>
        </p:txBody>
      </p:sp>
      <p:pic>
        <p:nvPicPr>
          <p:cNvPr id="90116" name="Picture 3" descr="NATUR034"/>
          <p:cNvPicPr>
            <a:picLocks noChangeAspect="1"/>
          </p:cNvPicPr>
          <p:nvPr/>
        </p:nvPicPr>
        <p:blipFill>
          <a:blip r:embed="rId1"/>
          <a:stretch>
            <a:fillRect/>
          </a:stretch>
        </p:blipFill>
        <p:spPr>
          <a:xfrm>
            <a:off x="304800" y="838200"/>
            <a:ext cx="8610600" cy="5334000"/>
          </a:xfrm>
          <a:prstGeom prst="rect">
            <a:avLst/>
          </a:prstGeom>
          <a:noFill/>
          <a:ln w="9525">
            <a:noFill/>
          </a:ln>
        </p:spPr>
      </p:pic>
      <p:sp>
        <p:nvSpPr>
          <p:cNvPr id="90117" name="Text Box 5"/>
          <p:cNvSpPr txBox="1"/>
          <p:nvPr/>
        </p:nvSpPr>
        <p:spPr>
          <a:xfrm>
            <a:off x="2689225" y="6248400"/>
            <a:ext cx="2339975" cy="457200"/>
          </a:xfrm>
          <a:prstGeom prst="rect">
            <a:avLst/>
          </a:prstGeom>
          <a:noFill/>
          <a:ln w="9525">
            <a:noFill/>
          </a:ln>
        </p:spPr>
        <p:txBody>
          <a:bodyPr>
            <a:spAutoFit/>
          </a:bodyPr>
          <a:p>
            <a:pPr>
              <a:spcBef>
                <a:spcPct val="50000"/>
              </a:spcBef>
            </a:pPr>
            <a:r>
              <a:rPr sz="2400" dirty="0">
                <a:latin typeface="Times New Roman" panose="02020603050405020304" pitchFamily="18" charset="0"/>
              </a:rPr>
              <a:t>Rừng Sa Pa</a:t>
            </a:r>
            <a:endParaRPr sz="24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0116"/>
                                        </p:tgtEl>
                                        <p:attrNameLst>
                                          <p:attrName>style.visibility</p:attrName>
                                        </p:attrNameLst>
                                      </p:cBhvr>
                                      <p:to>
                                        <p:strVal val="visible"/>
                                      </p:to>
                                    </p:set>
                                    <p:animEffect transition="in" filter="checkerboard(across)">
                                      <p:cBhvr>
                                        <p:cTn id="7" dur="500"/>
                                        <p:tgtEl>
                                          <p:spTgt spid="901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0117"/>
                                        </p:tgtEl>
                                        <p:attrNameLst>
                                          <p:attrName>style.visibility</p:attrName>
                                        </p:attrNameLst>
                                      </p:cBhvr>
                                      <p:to>
                                        <p:strVal val="visible"/>
                                      </p:to>
                                    </p:set>
                                    <p:animEffect transition="in" filter="box(in)">
                                      <p:cBhvr>
                                        <p:cTn id="12" dur="500"/>
                                        <p:tgtEl>
                                          <p:spTgt spid="90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Rectangle 3"/>
          <p:cNvSpPr>
            <a:spLocks noGrp="1"/>
          </p:cNvSpPr>
          <p:nvPr>
            <p:ph idx="1"/>
          </p:nvPr>
        </p:nvSpPr>
        <p:spPr>
          <a:ln/>
        </p:spPr>
        <p:txBody>
          <a:bodyPr vert="horz" wrap="square" lIns="91440" tIns="45720" rIns="91440" bIns="45720" anchor="t" anchorCtr="0"/>
          <a:p>
            <a:r>
              <a:rPr sz="2000" dirty="0"/>
              <a:t> </a:t>
            </a:r>
            <a:endParaRPr dirty="0"/>
          </a:p>
        </p:txBody>
      </p:sp>
      <p:pic>
        <p:nvPicPr>
          <p:cNvPr id="157700" name="Picture 4" descr="Thác tình yêu Sa pa"/>
          <p:cNvPicPr>
            <a:picLocks noChangeAspect="1"/>
          </p:cNvPicPr>
          <p:nvPr>
            <p:ph type="title"/>
          </p:nvPr>
        </p:nvPicPr>
        <p:blipFill>
          <a:blip r:embed="rId1"/>
          <a:srcRect/>
          <a:stretch>
            <a:fillRect/>
          </a:stretch>
        </p:blipFill>
        <p:spPr>
          <a:xfrm>
            <a:off x="609600" y="381000"/>
            <a:ext cx="7391400" cy="5334000"/>
          </a:xfrm>
          <a:ln/>
        </p:spPr>
      </p:pic>
      <p:sp>
        <p:nvSpPr>
          <p:cNvPr id="157701" name="Text Box 5"/>
          <p:cNvSpPr txBox="1"/>
          <p:nvPr/>
        </p:nvSpPr>
        <p:spPr>
          <a:xfrm>
            <a:off x="2765425" y="5715000"/>
            <a:ext cx="3787775" cy="946150"/>
          </a:xfrm>
          <a:prstGeom prst="rect">
            <a:avLst/>
          </a:prstGeom>
          <a:noFill/>
          <a:ln w="9525">
            <a:noFill/>
          </a:ln>
        </p:spPr>
        <p:txBody>
          <a:bodyPr>
            <a:spAutoFit/>
          </a:bodyPr>
          <a:p>
            <a:r>
              <a:rPr dirty="0">
                <a:latin typeface="Times New Roman" panose="02020603050405020304" pitchFamily="18" charset="0"/>
              </a:rPr>
              <a:t>Thác tình yêu Sa pa</a:t>
            </a:r>
            <a:endParaRPr dirty="0">
              <a:latin typeface="Times New Roman" panose="02020603050405020304" pitchFamily="18" charset="0"/>
            </a:endParaRPr>
          </a:p>
          <a:p>
            <a:r>
              <a:rPr b="0" dirty="0">
                <a:latin typeface="Times New Roman" panose="02020603050405020304" pitchFamily="18" charset="0"/>
              </a:rPr>
              <a:t> </a:t>
            </a:r>
            <a:endParaRPr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57700"/>
                                        </p:tgtEl>
                                        <p:attrNameLst>
                                          <p:attrName>style.visibility</p:attrName>
                                        </p:attrNameLst>
                                      </p:cBhvr>
                                      <p:to>
                                        <p:strVal val="visible"/>
                                      </p:to>
                                    </p:set>
                                    <p:animEffect transition="in" filter="diamond(in)">
                                      <p:cBhvr>
                                        <p:cTn id="7" dur="2000"/>
                                        <p:tgtEl>
                                          <p:spTgt spid="157700"/>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57701"/>
                                        </p:tgtEl>
                                        <p:attrNameLst>
                                          <p:attrName>style.visibility</p:attrName>
                                        </p:attrNameLst>
                                      </p:cBhvr>
                                      <p:to>
                                        <p:strVal val="visible"/>
                                      </p:to>
                                    </p:set>
                                    <p:animEffect transition="in" filter="diamond(in)">
                                      <p:cBhvr>
                                        <p:cTn id="12" dur="2000"/>
                                        <p:tgtEl>
                                          <p:spTgt spid="1577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Rectangle 2"/>
          <p:cNvSpPr>
            <a:spLocks noGrp="1"/>
          </p:cNvSpPr>
          <p:nvPr>
            <p:ph type="title"/>
          </p:nvPr>
        </p:nvSpPr>
        <p:spPr>
          <a:ln/>
        </p:spPr>
        <p:txBody>
          <a:bodyPr vert="horz" wrap="square" lIns="91440" tIns="45720" rIns="91440" bIns="45720" anchor="b" anchorCtr="0"/>
          <a:p>
            <a:endParaRPr dirty="0"/>
          </a:p>
        </p:txBody>
      </p:sp>
      <p:sp>
        <p:nvSpPr>
          <p:cNvPr id="29699" name="Rectangle 3"/>
          <p:cNvSpPr>
            <a:spLocks noGrp="1"/>
          </p:cNvSpPr>
          <p:nvPr>
            <p:ph idx="1"/>
          </p:nvPr>
        </p:nvSpPr>
        <p:spPr>
          <a:ln/>
        </p:spPr>
        <p:txBody>
          <a:bodyPr vert="horz" wrap="square" lIns="91440" tIns="45720" rIns="91440" bIns="45720" anchor="t" anchorCtr="0"/>
          <a:p>
            <a:endParaRPr dirty="0"/>
          </a:p>
        </p:txBody>
      </p:sp>
      <p:sp>
        <p:nvSpPr>
          <p:cNvPr id="29700" name="Rectangle 4"/>
          <p:cNvSpPr/>
          <p:nvPr/>
        </p:nvSpPr>
        <p:spPr>
          <a:xfrm>
            <a:off x="-3048000" y="-1371600"/>
            <a:ext cx="14401800" cy="80010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pPr algn="ctr"/>
            <a:endParaRPr dirty="0">
              <a:latin typeface="Times New Roman" panose="02020603050405020304" pitchFamily="18" charset="0"/>
            </a:endParaRPr>
          </a:p>
        </p:txBody>
      </p:sp>
      <p:sp>
        <p:nvSpPr>
          <p:cNvPr id="29701" name="Text Box 6"/>
          <p:cNvSpPr txBox="1"/>
          <p:nvPr/>
        </p:nvSpPr>
        <p:spPr>
          <a:xfrm>
            <a:off x="533400" y="990600"/>
            <a:ext cx="8382000" cy="3508375"/>
          </a:xfrm>
          <a:prstGeom prst="rect">
            <a:avLst/>
          </a:prstGeom>
          <a:noFill/>
          <a:ln w="9525">
            <a:noFill/>
          </a:ln>
        </p:spPr>
        <p:txBody>
          <a:bodyPr>
            <a:spAutoFit/>
          </a:bodyPr>
          <a:p>
            <a:r>
              <a:rPr dirty="0">
                <a:solidFill>
                  <a:schemeClr val="accent2"/>
                </a:solidFill>
                <a:latin typeface="Times New Roman" panose="02020603050405020304" pitchFamily="18" charset="0"/>
              </a:rPr>
              <a:t>-&gt; Bức tranh Sa Pa với vẻ đẹp trong trẻo, thơ mộng, đầy chất trữ tình, con người ở nơi đây lại ham mê nhiệt tình, cởi mở mến khách như vậy, chắc hẳn Sa Pa sẽ trở thành điểm tham quan du lịch hấp dẫn của nhiều du khác trong và ngoài nước. Sau đây, mời các bạn đến với Sa Pa để thấy một số hình ảnh đặc trưng</a:t>
            </a:r>
            <a:endParaRPr dirty="0">
              <a:solidFill>
                <a:schemeClr val="accent2"/>
              </a:solidFill>
              <a:latin typeface="Times New Roman" panose="02020603050405020304" pitchFamily="18" charset="0"/>
            </a:endParaRPr>
          </a:p>
          <a:p>
            <a:endParaRPr dirty="0">
              <a:solidFill>
                <a:schemeClr val="accent2"/>
              </a:solidFill>
              <a:latin typeface="Times New Roman" panose="02020603050405020304" pitchFamily="18" charset="0"/>
            </a:endParaRPr>
          </a:p>
          <a:p>
            <a:endParaRPr dirty="0">
              <a:latin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Rectangle 2"/>
          <p:cNvSpPr>
            <a:spLocks noGrp="1"/>
          </p:cNvSpPr>
          <p:nvPr>
            <p:ph type="title"/>
          </p:nvPr>
        </p:nvSpPr>
        <p:spPr>
          <a:ln/>
        </p:spPr>
        <p:txBody>
          <a:bodyPr vert="horz" wrap="square" lIns="91440" tIns="45720" rIns="91440" bIns="45720" anchor="b" anchorCtr="0"/>
          <a:p>
            <a:endParaRPr dirty="0"/>
          </a:p>
        </p:txBody>
      </p:sp>
      <p:sp>
        <p:nvSpPr>
          <p:cNvPr id="30723" name="Rectangle 5"/>
          <p:cNvSpPr/>
          <p:nvPr/>
        </p:nvSpPr>
        <p:spPr>
          <a:xfrm>
            <a:off x="0" y="806450"/>
            <a:ext cx="8996363" cy="522288"/>
          </a:xfrm>
          <a:prstGeom prst="rect">
            <a:avLst/>
          </a:prstGeom>
          <a:solidFill>
            <a:srgbClr val="EFEFEF"/>
          </a:solidFill>
          <a:ln w="9525">
            <a:noFill/>
          </a:ln>
        </p:spPr>
        <p:txBody>
          <a:bodyPr lIns="761760" tIns="47610" rIns="47610" bIns="47610" anchor="ctr" anchorCtr="0">
            <a:spAutoFit/>
          </a:bodyPr>
          <a:p>
            <a:endParaRPr dirty="0">
              <a:latin typeface="Times New Roman" panose="02020603050405020304" pitchFamily="18" charset="0"/>
            </a:endParaRPr>
          </a:p>
        </p:txBody>
      </p:sp>
      <p:pic>
        <p:nvPicPr>
          <p:cNvPr id="160772" name="Picture 4" descr="http://yeudulich.vn/Upload/TinBai/30-12-2010/monngon-sapa/cho_sapa.jpg"/>
          <p:cNvPicPr>
            <a:picLocks noChangeAspect="1"/>
          </p:cNvPicPr>
          <p:nvPr/>
        </p:nvPicPr>
        <p:blipFill>
          <a:blip r:embed="rId1" r:link="rId2"/>
          <a:stretch>
            <a:fillRect/>
          </a:stretch>
        </p:blipFill>
        <p:spPr>
          <a:xfrm>
            <a:off x="533400" y="838200"/>
            <a:ext cx="4038600" cy="3962400"/>
          </a:xfrm>
          <a:prstGeom prst="rect">
            <a:avLst/>
          </a:prstGeom>
          <a:noFill/>
          <a:ln w="9525" cap="flat" cmpd="sng">
            <a:solidFill>
              <a:srgbClr val="FFFF00"/>
            </a:solidFill>
            <a:prstDash val="solid"/>
            <a:miter/>
            <a:headEnd type="none" w="med" len="med"/>
            <a:tailEnd type="none" w="med" len="med"/>
          </a:ln>
        </p:spPr>
      </p:pic>
      <p:sp>
        <p:nvSpPr>
          <p:cNvPr id="160774" name="Rectangle 6"/>
          <p:cNvSpPr/>
          <p:nvPr/>
        </p:nvSpPr>
        <p:spPr>
          <a:xfrm>
            <a:off x="1447800" y="5032375"/>
            <a:ext cx="2362200" cy="457200"/>
          </a:xfrm>
          <a:prstGeom prst="rect">
            <a:avLst/>
          </a:prstGeom>
          <a:noFill/>
          <a:ln w="9525">
            <a:noFill/>
          </a:ln>
        </p:spPr>
        <p:txBody>
          <a:bodyPr anchor="ctr" anchorCtr="0">
            <a:spAutoFit/>
          </a:bodyPr>
          <a:p>
            <a:pPr>
              <a:buNone/>
            </a:pPr>
            <a:r>
              <a:rPr sz="2400" dirty="0">
                <a:solidFill>
                  <a:srgbClr val="000000"/>
                </a:solidFill>
                <a:latin typeface="Times New Roman" panose="02020603050405020304" pitchFamily="18" charset="0"/>
                <a:cs typeface="Times New Roman" panose="02020603050405020304" pitchFamily="18" charset="0"/>
              </a:rPr>
              <a:t>Du lịch Sapa</a:t>
            </a:r>
            <a:endParaRPr sz="2400" dirty="0">
              <a:latin typeface="Times New Roman" panose="02020603050405020304" pitchFamily="18" charset="0"/>
              <a:ea typeface="Times New Roman" panose="02020603050405020304" pitchFamily="18" charset="0"/>
            </a:endParaRPr>
          </a:p>
        </p:txBody>
      </p:sp>
      <p:pic>
        <p:nvPicPr>
          <p:cNvPr id="30726" name="Picture 7" descr="Lễ hội Nào Cống"/>
          <p:cNvPicPr>
            <a:picLocks noChangeAspect="1"/>
          </p:cNvPicPr>
          <p:nvPr>
            <p:ph idx="1"/>
          </p:nvPr>
        </p:nvPicPr>
        <p:blipFill>
          <a:blip r:embed="rId3"/>
          <a:srcRect/>
          <a:stretch>
            <a:fillRect/>
          </a:stretch>
        </p:blipFill>
        <p:spPr>
          <a:xfrm>
            <a:off x="4648200" y="838200"/>
            <a:ext cx="3124200" cy="3962400"/>
          </a:xfrm>
          <a:ln/>
        </p:spPr>
      </p:pic>
      <p:sp>
        <p:nvSpPr>
          <p:cNvPr id="160776" name="Text Box 8"/>
          <p:cNvSpPr txBox="1"/>
          <p:nvPr/>
        </p:nvSpPr>
        <p:spPr>
          <a:xfrm>
            <a:off x="5105400" y="5043488"/>
            <a:ext cx="2454275" cy="457200"/>
          </a:xfrm>
          <a:prstGeom prst="rect">
            <a:avLst/>
          </a:prstGeom>
          <a:noFill/>
          <a:ln w="9525">
            <a:noFill/>
          </a:ln>
        </p:spPr>
        <p:txBody>
          <a:bodyPr>
            <a:spAutoFit/>
          </a:bodyPr>
          <a:p>
            <a:r>
              <a:rPr sz="2400" dirty="0">
                <a:latin typeface="Times New Roman" panose="02020603050405020304" pitchFamily="18" charset="0"/>
              </a:rPr>
              <a:t>Lễ hội Nào Cống</a:t>
            </a:r>
            <a:endParaRPr sz="24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0776"/>
                                        </p:tgtEl>
                                        <p:attrNameLst>
                                          <p:attrName>style.visibility</p:attrName>
                                        </p:attrNameLst>
                                      </p:cBhvr>
                                      <p:to>
                                        <p:strVal val="visible"/>
                                      </p:to>
                                    </p:set>
                                    <p:anim calcmode="lin" valueType="num">
                                      <p:cBhvr additive="base">
                                        <p:cTn id="7" dur="500" fill="hold"/>
                                        <p:tgtEl>
                                          <p:spTgt spid="160776"/>
                                        </p:tgtEl>
                                        <p:attrNameLst>
                                          <p:attrName>ppt_x</p:attrName>
                                        </p:attrNameLst>
                                      </p:cBhvr>
                                      <p:tavLst>
                                        <p:tav tm="0">
                                          <p:val>
                                            <p:strVal val="#ppt_x"/>
                                          </p:val>
                                        </p:tav>
                                        <p:tav tm="100000">
                                          <p:val>
                                            <p:strVal val="#ppt_x"/>
                                          </p:val>
                                        </p:tav>
                                      </p:tavLst>
                                    </p:anim>
                                    <p:anim calcmode="lin" valueType="num">
                                      <p:cBhvr additive="base">
                                        <p:cTn id="8" dur="500" fill="hold"/>
                                        <p:tgtEl>
                                          <p:spTgt spid="16077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160772"/>
                                        </p:tgtEl>
                                        <p:attrNameLst>
                                          <p:attrName>style.visibility</p:attrName>
                                        </p:attrNameLst>
                                      </p:cBhvr>
                                      <p:to>
                                        <p:strVal val="visible"/>
                                      </p:to>
                                    </p:set>
                                    <p:animEffect transition="in" filter="diamond(in)">
                                      <p:cBhvr>
                                        <p:cTn id="13" dur="2000"/>
                                        <p:tgtEl>
                                          <p:spTgt spid="16077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160774"/>
                                        </p:tgtEl>
                                        <p:attrNameLst>
                                          <p:attrName>style.visibility</p:attrName>
                                        </p:attrNameLst>
                                      </p:cBhvr>
                                      <p:to>
                                        <p:strVal val="visible"/>
                                      </p:to>
                                    </p:set>
                                    <p:anim calcmode="lin" valueType="num">
                                      <p:cBhvr additive="base">
                                        <p:cTn id="18" dur="500" fill="hold"/>
                                        <p:tgtEl>
                                          <p:spTgt spid="160774"/>
                                        </p:tgtEl>
                                        <p:attrNameLst>
                                          <p:attrName>ppt_x</p:attrName>
                                        </p:attrNameLst>
                                      </p:cBhvr>
                                      <p:tavLst>
                                        <p:tav tm="0">
                                          <p:val>
                                            <p:strVal val="#ppt_x"/>
                                          </p:val>
                                        </p:tav>
                                        <p:tav tm="100000">
                                          <p:val>
                                            <p:strVal val="#ppt_x"/>
                                          </p:val>
                                        </p:tav>
                                      </p:tavLst>
                                    </p:anim>
                                    <p:anim calcmode="lin" valueType="num">
                                      <p:cBhvr additive="base">
                                        <p:cTn id="19" dur="500" fill="hold"/>
                                        <p:tgtEl>
                                          <p:spTgt spid="1607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774" grpId="0"/>
      <p:bldP spid="16077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Rectangle 2"/>
          <p:cNvSpPr>
            <a:spLocks noGrp="1"/>
          </p:cNvSpPr>
          <p:nvPr>
            <p:ph type="title"/>
          </p:nvPr>
        </p:nvSpPr>
        <p:spPr>
          <a:ln/>
        </p:spPr>
        <p:txBody>
          <a:bodyPr vert="horz" wrap="square" lIns="91440" tIns="45720" rIns="91440" bIns="45720" anchor="b" anchorCtr="0"/>
          <a:p>
            <a:endParaRPr dirty="0"/>
          </a:p>
        </p:txBody>
      </p:sp>
      <p:pic>
        <p:nvPicPr>
          <p:cNvPr id="161796" name="Picture 4" descr="biengioitaybac90689bl9"/>
          <p:cNvPicPr>
            <a:picLocks noChangeAspect="1"/>
          </p:cNvPicPr>
          <p:nvPr>
            <p:ph idx="1"/>
          </p:nvPr>
        </p:nvPicPr>
        <p:blipFill>
          <a:blip r:embed="rId1"/>
          <a:srcRect/>
          <a:stretch>
            <a:fillRect/>
          </a:stretch>
        </p:blipFill>
        <p:spPr>
          <a:xfrm>
            <a:off x="304800" y="457200"/>
            <a:ext cx="4267200" cy="3962400"/>
          </a:xfrm>
          <a:ln>
            <a:solidFill>
              <a:srgbClr val="FF9900">
                <a:alpha val="100000"/>
              </a:srgbClr>
            </a:solidFill>
            <a:miter lim="800000"/>
            <a:headEnd/>
            <a:tailEnd/>
          </a:ln>
        </p:spPr>
      </p:pic>
      <p:pic>
        <p:nvPicPr>
          <p:cNvPr id="161799" name="Picture 7" descr="ngongcaiimages"/>
          <p:cNvPicPr>
            <a:picLocks noChangeAspect="1"/>
          </p:cNvPicPr>
          <p:nvPr/>
        </p:nvPicPr>
        <p:blipFill>
          <a:blip r:embed="rId2"/>
          <a:stretch>
            <a:fillRect/>
          </a:stretch>
        </p:blipFill>
        <p:spPr>
          <a:xfrm>
            <a:off x="4572000" y="457200"/>
            <a:ext cx="3886200" cy="3962400"/>
          </a:xfrm>
          <a:prstGeom prst="rect">
            <a:avLst/>
          </a:prstGeom>
          <a:noFill/>
          <a:ln w="9525" cap="flat" cmpd="sng">
            <a:solidFill>
              <a:srgbClr val="FFFF00"/>
            </a:solidFill>
            <a:prstDash val="solid"/>
            <a:miter/>
            <a:headEnd type="none" w="med" len="med"/>
            <a:tailEnd type="none" w="med" len="med"/>
          </a:ln>
        </p:spPr>
      </p:pic>
      <p:sp>
        <p:nvSpPr>
          <p:cNvPr id="161800" name="Text Box 8"/>
          <p:cNvSpPr txBox="1"/>
          <p:nvPr/>
        </p:nvSpPr>
        <p:spPr>
          <a:xfrm>
            <a:off x="228600" y="4267200"/>
            <a:ext cx="4114800" cy="946150"/>
          </a:xfrm>
          <a:prstGeom prst="rect">
            <a:avLst/>
          </a:prstGeom>
          <a:noFill/>
          <a:ln w="9525">
            <a:noFill/>
          </a:ln>
        </p:spPr>
        <p:txBody>
          <a:bodyPr>
            <a:spAutoFit/>
          </a:bodyPr>
          <a:p>
            <a:r>
              <a:rPr sz="2000" dirty="0">
                <a:latin typeface="Times New Roman" panose="02020603050405020304" pitchFamily="18" charset="0"/>
              </a:rPr>
              <a:t>món su su luộc chấm muối vừng</a:t>
            </a:r>
            <a:r>
              <a:rPr dirty="0">
                <a:latin typeface="Times New Roman" panose="02020603050405020304" pitchFamily="18" charset="0"/>
              </a:rPr>
              <a:t> </a:t>
            </a:r>
            <a:endParaRPr dirty="0">
              <a:latin typeface="Times New Roman" panose="02020603050405020304" pitchFamily="18" charset="0"/>
            </a:endParaRPr>
          </a:p>
          <a:p>
            <a:endParaRPr dirty="0">
              <a:latin typeface="Times New Roman" panose="02020603050405020304" pitchFamily="18" charset="0"/>
            </a:endParaRPr>
          </a:p>
        </p:txBody>
      </p:sp>
      <p:sp>
        <p:nvSpPr>
          <p:cNvPr id="161801" name="Text Box 9"/>
          <p:cNvSpPr txBox="1"/>
          <p:nvPr/>
        </p:nvSpPr>
        <p:spPr>
          <a:xfrm>
            <a:off x="5029200" y="4495800"/>
            <a:ext cx="3048000" cy="396875"/>
          </a:xfrm>
          <a:prstGeom prst="rect">
            <a:avLst/>
          </a:prstGeom>
          <a:noFill/>
          <a:ln w="9525">
            <a:noFill/>
          </a:ln>
        </p:spPr>
        <p:txBody>
          <a:bodyPr>
            <a:spAutoFit/>
          </a:bodyPr>
          <a:p>
            <a:pPr>
              <a:spcBef>
                <a:spcPct val="50000"/>
              </a:spcBef>
            </a:pPr>
            <a:r>
              <a:rPr sz="2000" dirty="0">
                <a:latin typeface="Times New Roman" panose="02020603050405020304" pitchFamily="18" charset="0"/>
              </a:rPr>
              <a:t>Món rau“ngồng”. đặc biệt </a:t>
            </a:r>
            <a:endParaRPr sz="2000" dirty="0">
              <a:latin typeface="Times New Roman" panose="02020603050405020304" pitchFamily="18" charset="0"/>
            </a:endParaRPr>
          </a:p>
        </p:txBody>
      </p:sp>
      <p:sp>
        <p:nvSpPr>
          <p:cNvPr id="31751" name="Rectangle 10"/>
          <p:cNvSpPr/>
          <p:nvPr/>
        </p:nvSpPr>
        <p:spPr>
          <a:xfrm>
            <a:off x="228600" y="4191000"/>
            <a:ext cx="76200" cy="76200"/>
          </a:xfrm>
          <a:prstGeom prst="rect">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61796"/>
                                        </p:tgtEl>
                                        <p:attrNameLst>
                                          <p:attrName>style.visibility</p:attrName>
                                        </p:attrNameLst>
                                      </p:cBhvr>
                                      <p:to>
                                        <p:strVal val="visible"/>
                                      </p:to>
                                    </p:set>
                                    <p:animEffect transition="in" filter="diamond(in)">
                                      <p:cBhvr>
                                        <p:cTn id="7" dur="2000"/>
                                        <p:tgtEl>
                                          <p:spTgt spid="16179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61800"/>
                                        </p:tgtEl>
                                        <p:attrNameLst>
                                          <p:attrName>style.visibility</p:attrName>
                                        </p:attrNameLst>
                                      </p:cBhvr>
                                      <p:to>
                                        <p:strVal val="visible"/>
                                      </p:to>
                                    </p:set>
                                    <p:animEffect transition="in" filter="blinds(horizontal)">
                                      <p:cBhvr>
                                        <p:cTn id="12" dur="500"/>
                                        <p:tgtEl>
                                          <p:spTgt spid="16180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61799"/>
                                        </p:tgtEl>
                                        <p:attrNameLst>
                                          <p:attrName>style.visibility</p:attrName>
                                        </p:attrNameLst>
                                      </p:cBhvr>
                                      <p:to>
                                        <p:strVal val="visible"/>
                                      </p:to>
                                    </p:set>
                                    <p:anim calcmode="lin" valueType="num">
                                      <p:cBhvr additive="base">
                                        <p:cTn id="17" dur="500" fill="hold"/>
                                        <p:tgtEl>
                                          <p:spTgt spid="161799"/>
                                        </p:tgtEl>
                                        <p:attrNameLst>
                                          <p:attrName>ppt_x</p:attrName>
                                        </p:attrNameLst>
                                      </p:cBhvr>
                                      <p:tavLst>
                                        <p:tav tm="0">
                                          <p:val>
                                            <p:strVal val="#ppt_x"/>
                                          </p:val>
                                        </p:tav>
                                        <p:tav tm="100000">
                                          <p:val>
                                            <p:strVal val="#ppt_x"/>
                                          </p:val>
                                        </p:tav>
                                      </p:tavLst>
                                    </p:anim>
                                    <p:anim calcmode="lin" valueType="num">
                                      <p:cBhvr additive="base">
                                        <p:cTn id="18" dur="500" fill="hold"/>
                                        <p:tgtEl>
                                          <p:spTgt spid="16179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61801"/>
                                        </p:tgtEl>
                                        <p:attrNameLst>
                                          <p:attrName>style.visibility</p:attrName>
                                        </p:attrNameLst>
                                      </p:cBhvr>
                                      <p:to>
                                        <p:strVal val="visible"/>
                                      </p:to>
                                    </p:set>
                                    <p:animEffect transition="in" filter="checkerboard(across)">
                                      <p:cBhvr>
                                        <p:cTn id="23" dur="500"/>
                                        <p:tgtEl>
                                          <p:spTgt spid="1618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0" grpId="0"/>
      <p:bldP spid="16180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2770" name="Picture 4" descr="mon%20nuong%20sapa"/>
          <p:cNvPicPr>
            <a:picLocks noChangeAspect="1"/>
          </p:cNvPicPr>
          <p:nvPr>
            <p:ph type="title"/>
          </p:nvPr>
        </p:nvPicPr>
        <p:blipFill>
          <a:blip r:embed="rId1"/>
          <a:srcRect/>
          <a:stretch>
            <a:fillRect/>
          </a:stretch>
        </p:blipFill>
        <p:spPr>
          <a:xfrm>
            <a:off x="457200" y="914400"/>
            <a:ext cx="3810000" cy="2743200"/>
          </a:xfrm>
          <a:ln/>
        </p:spPr>
      </p:pic>
      <p:pic>
        <p:nvPicPr>
          <p:cNvPr id="32771" name="Picture 5" descr="dap"/>
          <p:cNvPicPr>
            <a:picLocks noChangeAspect="1"/>
          </p:cNvPicPr>
          <p:nvPr>
            <p:ph idx="1"/>
          </p:nvPr>
        </p:nvPicPr>
        <p:blipFill>
          <a:blip r:embed="rId2"/>
          <a:srcRect/>
          <a:stretch>
            <a:fillRect/>
          </a:stretch>
        </p:blipFill>
        <p:spPr>
          <a:xfrm>
            <a:off x="4495800" y="914400"/>
            <a:ext cx="3505200" cy="2819400"/>
          </a:xfrm>
          <a:ln/>
        </p:spPr>
      </p:pic>
      <p:sp>
        <p:nvSpPr>
          <p:cNvPr id="32772" name="Text Box 6"/>
          <p:cNvSpPr txBox="1"/>
          <p:nvPr/>
        </p:nvSpPr>
        <p:spPr>
          <a:xfrm>
            <a:off x="4724400" y="3886200"/>
            <a:ext cx="3352800" cy="396875"/>
          </a:xfrm>
          <a:prstGeom prst="rect">
            <a:avLst/>
          </a:prstGeom>
          <a:noFill/>
          <a:ln w="9525">
            <a:noFill/>
          </a:ln>
        </p:spPr>
        <p:txBody>
          <a:bodyPr>
            <a:spAutoFit/>
          </a:bodyPr>
          <a:p>
            <a:r>
              <a:rPr sz="2000" dirty="0">
                <a:latin typeface="Times New Roman" panose="02020603050405020304" pitchFamily="18" charset="0"/>
              </a:rPr>
              <a:t>“Đào rọ” Sapa làm quà </a:t>
            </a:r>
            <a:endParaRPr sz="2000" dirty="0">
              <a:latin typeface="Times New Roman" panose="02020603050405020304" pitchFamily="18" charset="0"/>
            </a:endParaRPr>
          </a:p>
        </p:txBody>
      </p:sp>
      <p:sp>
        <p:nvSpPr>
          <p:cNvPr id="32773" name="Text Box 7"/>
          <p:cNvSpPr txBox="1"/>
          <p:nvPr/>
        </p:nvSpPr>
        <p:spPr>
          <a:xfrm>
            <a:off x="1066800" y="3810000"/>
            <a:ext cx="3101975" cy="519113"/>
          </a:xfrm>
          <a:prstGeom prst="rect">
            <a:avLst/>
          </a:prstGeom>
          <a:noFill/>
          <a:ln w="9525">
            <a:noFill/>
          </a:ln>
        </p:spPr>
        <p:txBody>
          <a:bodyPr>
            <a:spAutoFit/>
          </a:bodyPr>
          <a:p>
            <a:pPr>
              <a:spcBef>
                <a:spcPct val="50000"/>
              </a:spcBef>
            </a:pPr>
            <a:r>
              <a:rPr sz="2000" dirty="0">
                <a:latin typeface="Times New Roman" panose="02020603050405020304" pitchFamily="18" charset="0"/>
              </a:rPr>
              <a:t>Món nướng ở Sapa</a:t>
            </a:r>
            <a:r>
              <a:rPr dirty="0">
                <a:latin typeface="Times New Roman" panose="02020603050405020304" pitchFamily="18" charset="0"/>
              </a:rPr>
              <a:t> </a:t>
            </a:r>
            <a:endParaRPr dirty="0">
              <a:latin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6330" name="Text Box 10"/>
          <p:cNvSpPr txBox="1"/>
          <p:nvPr/>
        </p:nvSpPr>
        <p:spPr>
          <a:xfrm>
            <a:off x="228600" y="1439863"/>
            <a:ext cx="8534400" cy="457200"/>
          </a:xfrm>
          <a:prstGeom prst="rect">
            <a:avLst/>
          </a:prstGeom>
          <a:noFill/>
          <a:ln w="9525">
            <a:noFill/>
          </a:ln>
        </p:spPr>
        <p:txBody>
          <a:bodyPr>
            <a:spAutoFit/>
          </a:bodyPr>
          <a:p>
            <a:pPr eaLnBrk="1" hangingPunct="1">
              <a:spcBef>
                <a:spcPct val="20000"/>
              </a:spcBef>
              <a:buClr>
                <a:schemeClr val="tx2"/>
              </a:buClr>
            </a:pPr>
            <a:r>
              <a:rPr sz="2000" dirty="0">
                <a:solidFill>
                  <a:srgbClr val="660066"/>
                </a:solidFill>
                <a:latin typeface="Times New Roman" panose="02020603050405020304" pitchFamily="18" charset="0"/>
              </a:rPr>
              <a:t>I. </a:t>
            </a:r>
            <a:r>
              <a:rPr sz="2000" u="sng" dirty="0">
                <a:solidFill>
                  <a:srgbClr val="660066"/>
                </a:solidFill>
                <a:latin typeface="Times New Roman" panose="02020603050405020304" pitchFamily="18" charset="0"/>
              </a:rPr>
              <a:t>TÌM HIỂU CHUNG VỀ TÁC GIẢ, TÁC PHẨM</a:t>
            </a:r>
            <a:r>
              <a:rPr sz="2000" dirty="0">
                <a:solidFill>
                  <a:srgbClr val="660066"/>
                </a:solidFill>
                <a:latin typeface="Times New Roman" panose="02020603050405020304" pitchFamily="18" charset="0"/>
              </a:rPr>
              <a:t>:</a:t>
            </a:r>
            <a:r>
              <a:rPr sz="2400" dirty="0">
                <a:solidFill>
                  <a:srgbClr val="660066"/>
                </a:solidFill>
                <a:latin typeface="Times New Roman" panose="02020603050405020304" pitchFamily="18" charset="0"/>
              </a:rPr>
              <a:t> </a:t>
            </a:r>
            <a:endParaRPr sz="2400" b="0" dirty="0">
              <a:solidFill>
                <a:srgbClr val="660066"/>
              </a:solidFill>
              <a:latin typeface="Times New Roman" panose="02020603050405020304" pitchFamily="18" charset="0"/>
            </a:endParaRPr>
          </a:p>
        </p:txBody>
      </p:sp>
      <p:sp>
        <p:nvSpPr>
          <p:cNvPr id="56331" name="Text Box 11"/>
          <p:cNvSpPr txBox="1"/>
          <p:nvPr/>
        </p:nvSpPr>
        <p:spPr>
          <a:xfrm>
            <a:off x="381000" y="1905000"/>
            <a:ext cx="9067800" cy="519113"/>
          </a:xfrm>
          <a:prstGeom prst="rect">
            <a:avLst/>
          </a:prstGeom>
          <a:noFill/>
          <a:ln w="9525">
            <a:noFill/>
          </a:ln>
        </p:spPr>
        <p:txBody>
          <a:bodyPr>
            <a:spAutoFit/>
          </a:bodyPr>
          <a:p>
            <a:pPr eaLnBrk="1" hangingPunct="1">
              <a:spcBef>
                <a:spcPct val="20000"/>
              </a:spcBef>
              <a:buClr>
                <a:schemeClr val="tx2"/>
              </a:buClr>
            </a:pPr>
            <a:r>
              <a:rPr dirty="0">
                <a:solidFill>
                  <a:srgbClr val="0000FF"/>
                </a:solidFill>
                <a:latin typeface="Times New Roman" panose="02020603050405020304" pitchFamily="18" charset="0"/>
              </a:rPr>
              <a:t>1.Tác giả: Nguyễn Thành Long </a:t>
            </a:r>
            <a:endParaRPr dirty="0">
              <a:solidFill>
                <a:srgbClr val="0000FF"/>
              </a:solidFill>
              <a:latin typeface="Times New Roman" panose="02020603050405020304" pitchFamily="18" charset="0"/>
            </a:endParaRPr>
          </a:p>
        </p:txBody>
      </p:sp>
      <p:pic>
        <p:nvPicPr>
          <p:cNvPr id="56338" name="Picture 18" descr="http://i193.photobucket.com/albums/z206/laoxichlo/nhavan/NguyenThanhLong.jpg"/>
          <p:cNvPicPr>
            <a:picLocks noChangeAspect="1"/>
          </p:cNvPicPr>
          <p:nvPr/>
        </p:nvPicPr>
        <p:blipFill>
          <a:blip r:embed="rId1"/>
          <a:stretch>
            <a:fillRect/>
          </a:stretch>
        </p:blipFill>
        <p:spPr>
          <a:xfrm>
            <a:off x="6629400" y="1600200"/>
            <a:ext cx="2362200" cy="3200400"/>
          </a:xfrm>
          <a:prstGeom prst="rect">
            <a:avLst/>
          </a:prstGeom>
          <a:noFill/>
          <a:ln w="57150" cap="flat" cmpd="thinThick">
            <a:solidFill>
              <a:srgbClr val="FF33CC"/>
            </a:solidFill>
            <a:prstDash val="solid"/>
            <a:miter/>
            <a:headEnd type="none" w="med" len="med"/>
            <a:tailEnd type="none" w="med" len="med"/>
          </a:ln>
        </p:spPr>
      </p:pic>
      <p:sp>
        <p:nvSpPr>
          <p:cNvPr id="56343" name="Text Box 23"/>
          <p:cNvSpPr txBox="1"/>
          <p:nvPr/>
        </p:nvSpPr>
        <p:spPr>
          <a:xfrm>
            <a:off x="76200" y="4572000"/>
            <a:ext cx="6019800" cy="1800225"/>
          </a:xfrm>
          <a:prstGeom prst="rect">
            <a:avLst/>
          </a:prstGeom>
          <a:noFill/>
          <a:ln w="9525">
            <a:noFill/>
          </a:ln>
        </p:spPr>
        <p:txBody>
          <a:bodyPr>
            <a:spAutoFit/>
          </a:bodyPr>
          <a:p>
            <a:r>
              <a:rPr dirty="0">
                <a:latin typeface="Times New Roman" panose="02020603050405020304" pitchFamily="18" charset="0"/>
              </a:rPr>
              <a:t>-Không gân guốc, gai góc mà thường pha chất kí mang vẻ đẹp thơ mộng, trong trẻo, hấp dẫn, giàu chất thơ, nhẹ nhàng, ý nghĩa sâu sắc.</a:t>
            </a:r>
            <a:endParaRPr dirty="0">
              <a:latin typeface="Times New Roman" panose="02020603050405020304" pitchFamily="18" charset="0"/>
            </a:endParaRPr>
          </a:p>
        </p:txBody>
      </p:sp>
      <p:sp>
        <p:nvSpPr>
          <p:cNvPr id="10248" name="Text Box 8"/>
          <p:cNvSpPr txBox="1"/>
          <p:nvPr/>
        </p:nvSpPr>
        <p:spPr>
          <a:xfrm>
            <a:off x="0" y="2438400"/>
            <a:ext cx="6858000" cy="2227263"/>
          </a:xfrm>
          <a:prstGeom prst="rect">
            <a:avLst/>
          </a:prstGeom>
          <a:noFill/>
          <a:ln w="9525">
            <a:noFill/>
          </a:ln>
        </p:spPr>
        <p:txBody>
          <a:bodyPr>
            <a:spAutoFit/>
          </a:bodyPr>
          <a:p>
            <a:pPr>
              <a:buChar char="-"/>
            </a:pPr>
            <a:r>
              <a:rPr dirty="0">
                <a:latin typeface="Times New Roman" panose="02020603050405020304" pitchFamily="18" charset="0"/>
              </a:rPr>
              <a:t> Sinh năm: 1925, mất năm:  1991</a:t>
            </a:r>
            <a:endParaRPr dirty="0">
              <a:latin typeface="Times New Roman" panose="02020603050405020304" pitchFamily="18" charset="0"/>
            </a:endParaRPr>
          </a:p>
          <a:p>
            <a:r>
              <a:rPr dirty="0">
                <a:latin typeface="Times New Roman" panose="02020603050405020304" pitchFamily="18" charset="0"/>
              </a:rPr>
              <a:t>- Quê ở: Duy Xuyên - Quảng Nam.</a:t>
            </a:r>
            <a:endParaRPr dirty="0">
              <a:latin typeface="Times New Roman" panose="02020603050405020304" pitchFamily="18" charset="0"/>
            </a:endParaRPr>
          </a:p>
          <a:p>
            <a:pPr>
              <a:buChar char="-"/>
            </a:pPr>
            <a:r>
              <a:rPr dirty="0">
                <a:latin typeface="Times New Roman" panose="02020603050405020304" pitchFamily="18" charset="0"/>
              </a:rPr>
              <a:t>Bút danh:  </a:t>
            </a:r>
            <a:r>
              <a:rPr lang="pt-BR" altLang="x-none" dirty="0">
                <a:latin typeface="Times New Roman" panose="02020603050405020304" pitchFamily="18" charset="0"/>
              </a:rPr>
              <a:t>Lưu Quỳnh, Phan Minh Thảo.</a:t>
            </a:r>
            <a:r>
              <a:rPr dirty="0">
                <a:latin typeface="Times New Roman" panose="02020603050405020304" pitchFamily="18" charset="0"/>
              </a:rPr>
              <a:t> </a:t>
            </a:r>
            <a:endParaRPr dirty="0">
              <a:latin typeface="Times New Roman" panose="02020603050405020304" pitchFamily="18" charset="0"/>
            </a:endParaRPr>
          </a:p>
          <a:p>
            <a:pPr>
              <a:buChar char="-"/>
            </a:pPr>
            <a:r>
              <a:rPr dirty="0">
                <a:latin typeface="Times New Roman" panose="02020603050405020304" pitchFamily="18" charset="0"/>
              </a:rPr>
              <a:t>Là cây bút chuyên về truyện ngắn và kí. </a:t>
            </a:r>
            <a:endParaRPr dirty="0">
              <a:latin typeface="Times New Roman" panose="02020603050405020304" pitchFamily="18" charset="0"/>
            </a:endParaRPr>
          </a:p>
          <a:p>
            <a:r>
              <a:rPr dirty="0">
                <a:latin typeface="Times New Roman" panose="02020603050405020304" pitchFamily="18" charset="0"/>
              </a:rPr>
              <a:t>*Phong cách viết văn:</a:t>
            </a:r>
            <a:endParaRPr dirty="0">
              <a:latin typeface="Times New Roman" panose="02020603050405020304" pitchFamily="18" charset="0"/>
            </a:endParaRPr>
          </a:p>
        </p:txBody>
      </p:sp>
      <p:sp>
        <p:nvSpPr>
          <p:cNvPr id="6151" name="Text Box 9"/>
          <p:cNvSpPr txBox="1"/>
          <p:nvPr/>
        </p:nvSpPr>
        <p:spPr>
          <a:xfrm>
            <a:off x="1295400" y="-260350"/>
            <a:ext cx="184150" cy="519113"/>
          </a:xfrm>
          <a:prstGeom prst="rect">
            <a:avLst/>
          </a:prstGeom>
          <a:noFill/>
          <a:ln w="9525">
            <a:noFill/>
          </a:ln>
        </p:spPr>
        <p:txBody>
          <a:bodyPr wrap="none">
            <a:spAutoFit/>
          </a:bodyPr>
          <a:p>
            <a:endParaRPr dirty="0">
              <a:latin typeface="Times New Roman" panose="02020603050405020304" pitchFamily="18" charset="0"/>
            </a:endParaRPr>
          </a:p>
        </p:txBody>
      </p:sp>
      <p:sp>
        <p:nvSpPr>
          <p:cNvPr id="10251" name="Text Box 11"/>
          <p:cNvSpPr txBox="1"/>
          <p:nvPr/>
        </p:nvSpPr>
        <p:spPr>
          <a:xfrm>
            <a:off x="609600" y="0"/>
            <a:ext cx="1905000" cy="519113"/>
          </a:xfrm>
          <a:prstGeom prst="rect">
            <a:avLst/>
          </a:prstGeom>
          <a:noFill/>
          <a:ln w="9525">
            <a:noFill/>
          </a:ln>
        </p:spPr>
        <p:txBody>
          <a:bodyPr>
            <a:spAutoFit/>
          </a:bodyPr>
          <a:p>
            <a:r>
              <a:rPr dirty="0">
                <a:solidFill>
                  <a:schemeClr val="folHlink"/>
                </a:solidFill>
                <a:latin typeface="Times New Roman" panose="02020603050405020304" pitchFamily="18" charset="0"/>
              </a:rPr>
              <a:t>Tiết 66, 67.</a:t>
            </a:r>
            <a:endParaRPr dirty="0">
              <a:solidFill>
                <a:schemeClr val="folHlink"/>
              </a:solidFill>
              <a:latin typeface="Times New Roman" panose="02020603050405020304" pitchFamily="18" charset="0"/>
            </a:endParaRPr>
          </a:p>
        </p:txBody>
      </p:sp>
      <p:sp>
        <p:nvSpPr>
          <p:cNvPr id="6153" name="WordArt 12"/>
          <p:cNvSpPr>
            <a:spLocks noTextEdit="1"/>
          </p:cNvSpPr>
          <p:nvPr/>
        </p:nvSpPr>
        <p:spPr>
          <a:xfrm>
            <a:off x="2438400" y="228600"/>
            <a:ext cx="3884613" cy="685800"/>
          </a:xfrm>
          <a:prstGeom prst="rect">
            <a:avLst/>
          </a:prstGeom>
        </p:spPr>
        <p:txBody>
          <a:bodyPr wrap="none" fromWordArt="1">
            <a:prstTxWarp prst="textPlain">
              <a:avLst>
                <a:gd name="adj" fmla="val 50000"/>
              </a:avLst>
            </a:prstTxWarp>
            <a:normAutofit/>
          </a:bodyPr>
          <a:p>
            <a:pPr algn="ctr"/>
            <a:r>
              <a:rPr lang="en-US" sz="28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LẶNG LẼ SA PA</a:t>
            </a:r>
            <a:endParaRPr lang="en-US" sz="28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sp>
        <p:nvSpPr>
          <p:cNvPr id="10253" name="Text Box 13"/>
          <p:cNvSpPr txBox="1"/>
          <p:nvPr/>
        </p:nvSpPr>
        <p:spPr>
          <a:xfrm>
            <a:off x="3276600" y="914400"/>
            <a:ext cx="4191000" cy="519113"/>
          </a:xfrm>
          <a:prstGeom prst="rect">
            <a:avLst/>
          </a:prstGeom>
          <a:noFill/>
          <a:ln w="9525">
            <a:noFill/>
          </a:ln>
        </p:spPr>
        <p:txBody>
          <a:bodyPr>
            <a:spAutoFit/>
          </a:bodyPr>
          <a:p>
            <a:pPr>
              <a:spcBef>
                <a:spcPct val="50000"/>
              </a:spcBef>
            </a:pPr>
            <a:r>
              <a:rPr dirty="0">
                <a:latin typeface="Times New Roman" panose="02020603050405020304" pitchFamily="18" charset="0"/>
              </a:rPr>
              <a:t>Nguyễn Thành Long</a:t>
            </a:r>
            <a:endParaRPr dirty="0">
              <a:latin typeface="Times New Roman" panose="02020603050405020304" pitchFamily="18" charset="0"/>
            </a:endParaRPr>
          </a:p>
        </p:txBody>
      </p:sp>
      <p:sp>
        <p:nvSpPr>
          <p:cNvPr id="10254" name="AutoShape 14"/>
          <p:cNvSpPr/>
          <p:nvPr/>
        </p:nvSpPr>
        <p:spPr>
          <a:xfrm>
            <a:off x="4495800" y="5562600"/>
            <a:ext cx="4648200" cy="1295400"/>
          </a:xfrm>
          <a:prstGeom prst="star24">
            <a:avLst>
              <a:gd name="adj" fmla="val 37500"/>
            </a:avLst>
          </a:prstGeom>
          <a:solidFill>
            <a:srgbClr val="CCFFCC"/>
          </a:solidFill>
          <a:ln w="38100" cap="flat" cmpd="sng">
            <a:solidFill>
              <a:srgbClr val="FF0000"/>
            </a:solidFill>
            <a:prstDash val="solid"/>
            <a:miter/>
            <a:headEnd type="none" w="med" len="med"/>
            <a:tailEnd type="none" w="med" len="med"/>
          </a:ln>
        </p:spPr>
        <p:txBody>
          <a:bodyPr wrap="none" anchor="ctr" anchorCtr="0"/>
          <a:p>
            <a:pPr algn="ctr"/>
            <a:endParaRPr sz="2400" dirty="0">
              <a:solidFill>
                <a:srgbClr val="000000"/>
              </a:solidFill>
              <a:latin typeface=".VnTime" panose="020B7200000000000000" pitchFamily="34" charset="0"/>
            </a:endParaRPr>
          </a:p>
        </p:txBody>
      </p:sp>
      <p:sp>
        <p:nvSpPr>
          <p:cNvPr id="10256" name="Text Box 16"/>
          <p:cNvSpPr txBox="1"/>
          <p:nvPr/>
        </p:nvSpPr>
        <p:spPr>
          <a:xfrm>
            <a:off x="5562600" y="5705475"/>
            <a:ext cx="2438400" cy="822325"/>
          </a:xfrm>
          <a:prstGeom prst="rect">
            <a:avLst/>
          </a:prstGeom>
          <a:noFill/>
          <a:ln w="9525">
            <a:noFill/>
          </a:ln>
        </p:spPr>
        <p:txBody>
          <a:bodyPr>
            <a:spAutoFit/>
          </a:bodyPr>
          <a:p>
            <a:r>
              <a:rPr sz="2400" dirty="0">
                <a:solidFill>
                  <a:srgbClr val="0000FF"/>
                </a:solidFill>
                <a:latin typeface="Times New Roman" panose="02020603050405020304" pitchFamily="18" charset="0"/>
              </a:rPr>
              <a:t>Nêu vài nét khái quát về tác giả?</a:t>
            </a:r>
            <a:endParaRPr sz="2400" dirty="0">
              <a:solidFill>
                <a:srgbClr val="0000FF"/>
              </a:solidFill>
              <a:latin typeface="Times New Roman" panose="02020603050405020304" pitchFamily="18"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251"/>
                                        </p:tgtEl>
                                        <p:attrNameLst>
                                          <p:attrName>style.visibility</p:attrName>
                                        </p:attrNameLst>
                                      </p:cBhvr>
                                      <p:to>
                                        <p:strVal val="visible"/>
                                      </p:to>
                                    </p:set>
                                    <p:animEffect transition="in" filter="blinds(horizontal)">
                                      <p:cBhvr>
                                        <p:cTn id="7" dur="500"/>
                                        <p:tgtEl>
                                          <p:spTgt spid="1025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153"/>
                                        </p:tgtEl>
                                        <p:attrNameLst>
                                          <p:attrName>style.visibility</p:attrName>
                                        </p:attrNameLst>
                                      </p:cBhvr>
                                      <p:to>
                                        <p:strVal val="visible"/>
                                      </p:to>
                                    </p:set>
                                    <p:animEffect transition="in" filter="blinds(horizontal)">
                                      <p:cBhvr>
                                        <p:cTn id="12" dur="500"/>
                                        <p:tgtEl>
                                          <p:spTgt spid="6153"/>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0253"/>
                                        </p:tgtEl>
                                        <p:attrNameLst>
                                          <p:attrName>style.visibility</p:attrName>
                                        </p:attrNameLst>
                                      </p:cBhvr>
                                      <p:to>
                                        <p:strVal val="visible"/>
                                      </p:to>
                                    </p:set>
                                    <p:animEffect transition="in" filter="box(in)">
                                      <p:cBhvr>
                                        <p:cTn id="17" dur="500"/>
                                        <p:tgtEl>
                                          <p:spTgt spid="1025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6330"/>
                                        </p:tgtEl>
                                        <p:attrNameLst>
                                          <p:attrName>style.visibility</p:attrName>
                                        </p:attrNameLst>
                                      </p:cBhvr>
                                      <p:to>
                                        <p:strVal val="visible"/>
                                      </p:to>
                                    </p:set>
                                    <p:animEffect transition="in" filter="box(in)">
                                      <p:cBhvr>
                                        <p:cTn id="22" dur="500"/>
                                        <p:tgtEl>
                                          <p:spTgt spid="5633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6331"/>
                                        </p:tgtEl>
                                        <p:attrNameLst>
                                          <p:attrName>style.visibility</p:attrName>
                                        </p:attrNameLst>
                                      </p:cBhvr>
                                      <p:to>
                                        <p:strVal val="visible"/>
                                      </p:to>
                                    </p:set>
                                    <p:animEffect transition="in" filter="box(in)">
                                      <p:cBhvr>
                                        <p:cTn id="27" dur="500"/>
                                        <p:tgtEl>
                                          <p:spTgt spid="56331"/>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nodeType="clickEffect">
                                  <p:stCondLst>
                                    <p:cond delay="0"/>
                                  </p:stCondLst>
                                  <p:childTnLst>
                                    <p:set>
                                      <p:cBhvr>
                                        <p:cTn id="31" dur="1" fill="hold">
                                          <p:stCondLst>
                                            <p:cond delay="0"/>
                                          </p:stCondLst>
                                        </p:cTn>
                                        <p:tgtEl>
                                          <p:spTgt spid="56338"/>
                                        </p:tgtEl>
                                        <p:attrNameLst>
                                          <p:attrName>style.visibility</p:attrName>
                                        </p:attrNameLst>
                                      </p:cBhvr>
                                      <p:to>
                                        <p:strVal val="visible"/>
                                      </p:to>
                                    </p:set>
                                    <p:animEffect transition="in" filter="diamond(in)">
                                      <p:cBhvr>
                                        <p:cTn id="32" dur="2000"/>
                                        <p:tgtEl>
                                          <p:spTgt spid="56338"/>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0254"/>
                                        </p:tgtEl>
                                        <p:attrNameLst>
                                          <p:attrName>style.visibility</p:attrName>
                                        </p:attrNameLst>
                                      </p:cBhvr>
                                      <p:to>
                                        <p:strVal val="visible"/>
                                      </p:to>
                                    </p:set>
                                    <p:animEffect transition="in" filter="diamond(in)">
                                      <p:cBhvr>
                                        <p:cTn id="37" dur="2000"/>
                                        <p:tgtEl>
                                          <p:spTgt spid="10254"/>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0256"/>
                                        </p:tgtEl>
                                        <p:attrNameLst>
                                          <p:attrName>style.visibility</p:attrName>
                                        </p:attrNameLst>
                                      </p:cBhvr>
                                      <p:to>
                                        <p:strVal val="visible"/>
                                      </p:to>
                                    </p:set>
                                    <p:animEffect transition="in" filter="box(in)">
                                      <p:cBhvr>
                                        <p:cTn id="42" dur="500"/>
                                        <p:tgtEl>
                                          <p:spTgt spid="10256"/>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0248"/>
                                        </p:tgtEl>
                                        <p:attrNameLst>
                                          <p:attrName>style.visibility</p:attrName>
                                        </p:attrNameLst>
                                      </p:cBhvr>
                                      <p:to>
                                        <p:strVal val="visible"/>
                                      </p:to>
                                    </p:set>
                                    <p:animEffect transition="in" filter="checkerboard(across)">
                                      <p:cBhvr>
                                        <p:cTn id="47" dur="500"/>
                                        <p:tgtEl>
                                          <p:spTgt spid="1024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56343"/>
                                        </p:tgtEl>
                                        <p:attrNameLst>
                                          <p:attrName>style.visibility</p:attrName>
                                        </p:attrNameLst>
                                      </p:cBhvr>
                                      <p:to>
                                        <p:strVal val="visible"/>
                                      </p:to>
                                    </p:set>
                                    <p:animEffect transition="in" filter="blinds(horizontal)">
                                      <p:cBhvr>
                                        <p:cTn id="52" dur="500"/>
                                        <p:tgtEl>
                                          <p:spTgt spid="563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0" grpId="0"/>
      <p:bldP spid="56331" grpId="0"/>
      <p:bldP spid="56343" grpId="0"/>
      <p:bldP spid="10248" grpId="0"/>
      <p:bldP spid="10251" grpId="0"/>
      <p:bldP spid="10253" grpId="0"/>
      <p:bldP spid="10254" grpId="0" animBg="1"/>
      <p:bldP spid="10256" grpId="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82946" name="Picture 2" descr="Cover"/>
          <p:cNvPicPr>
            <a:picLocks noChangeAspect="1"/>
          </p:cNvPicPr>
          <p:nvPr/>
        </p:nvPicPr>
        <p:blipFill>
          <a:blip r:embed="rId1"/>
          <a:stretch>
            <a:fillRect/>
          </a:stretch>
        </p:blipFill>
        <p:spPr>
          <a:xfrm>
            <a:off x="6213475" y="3148013"/>
            <a:ext cx="2286000" cy="1506537"/>
          </a:xfrm>
          <a:prstGeom prst="rect">
            <a:avLst/>
          </a:prstGeom>
          <a:noFill/>
          <a:ln w="9525">
            <a:noFill/>
          </a:ln>
        </p:spPr>
      </p:pic>
      <p:pic>
        <p:nvPicPr>
          <p:cNvPr id="82947" name="Picture 3" descr="Cover"/>
          <p:cNvPicPr>
            <a:picLocks noChangeAspect="1"/>
          </p:cNvPicPr>
          <p:nvPr/>
        </p:nvPicPr>
        <p:blipFill>
          <a:blip r:embed="rId2"/>
          <a:stretch>
            <a:fillRect/>
          </a:stretch>
        </p:blipFill>
        <p:spPr>
          <a:xfrm>
            <a:off x="6213475" y="3094038"/>
            <a:ext cx="2911475" cy="715962"/>
          </a:xfrm>
          <a:prstGeom prst="rect">
            <a:avLst/>
          </a:prstGeom>
          <a:noFill/>
          <a:ln w="9525">
            <a:noFill/>
          </a:ln>
        </p:spPr>
      </p:pic>
      <p:pic>
        <p:nvPicPr>
          <p:cNvPr id="82948" name="Picture 4" descr="Cover"/>
          <p:cNvPicPr>
            <a:picLocks noChangeAspect="1"/>
          </p:cNvPicPr>
          <p:nvPr/>
        </p:nvPicPr>
        <p:blipFill>
          <a:blip r:embed="rId3"/>
          <a:stretch>
            <a:fillRect/>
          </a:stretch>
        </p:blipFill>
        <p:spPr>
          <a:xfrm>
            <a:off x="6186488" y="2522538"/>
            <a:ext cx="2339975" cy="779462"/>
          </a:xfrm>
          <a:prstGeom prst="rect">
            <a:avLst/>
          </a:prstGeom>
          <a:noFill/>
          <a:ln w="9525">
            <a:noFill/>
          </a:ln>
        </p:spPr>
      </p:pic>
      <p:pic>
        <p:nvPicPr>
          <p:cNvPr id="82949" name="Picture 5" descr="Cover"/>
          <p:cNvPicPr>
            <a:picLocks noChangeAspect="1"/>
          </p:cNvPicPr>
          <p:nvPr/>
        </p:nvPicPr>
        <p:blipFill>
          <a:blip r:embed="rId4"/>
          <a:stretch>
            <a:fillRect/>
          </a:stretch>
        </p:blipFill>
        <p:spPr>
          <a:xfrm>
            <a:off x="6096000" y="1443038"/>
            <a:ext cx="2830513" cy="1851025"/>
          </a:xfrm>
          <a:prstGeom prst="rect">
            <a:avLst/>
          </a:prstGeom>
          <a:noFill/>
          <a:ln w="9525">
            <a:noFill/>
          </a:ln>
        </p:spPr>
      </p:pic>
      <p:pic>
        <p:nvPicPr>
          <p:cNvPr id="82950" name="Picture 6" descr="Cover"/>
          <p:cNvPicPr>
            <a:picLocks noChangeAspect="1"/>
          </p:cNvPicPr>
          <p:nvPr/>
        </p:nvPicPr>
        <p:blipFill>
          <a:blip r:embed="rId5"/>
          <a:stretch>
            <a:fillRect/>
          </a:stretch>
        </p:blipFill>
        <p:spPr>
          <a:xfrm>
            <a:off x="5434013" y="962025"/>
            <a:ext cx="935037" cy="2332038"/>
          </a:xfrm>
          <a:prstGeom prst="rect">
            <a:avLst/>
          </a:prstGeom>
          <a:noFill/>
          <a:ln w="9525">
            <a:noFill/>
          </a:ln>
        </p:spPr>
      </p:pic>
      <p:pic>
        <p:nvPicPr>
          <p:cNvPr id="82951" name="Picture 7" descr="Cover"/>
          <p:cNvPicPr>
            <a:picLocks noChangeAspect="1"/>
          </p:cNvPicPr>
          <p:nvPr/>
        </p:nvPicPr>
        <p:blipFill>
          <a:blip r:embed="rId6"/>
          <a:stretch>
            <a:fillRect/>
          </a:stretch>
        </p:blipFill>
        <p:spPr>
          <a:xfrm>
            <a:off x="4200525" y="2994025"/>
            <a:ext cx="2268538" cy="2449513"/>
          </a:xfrm>
          <a:prstGeom prst="rect">
            <a:avLst/>
          </a:prstGeom>
          <a:noFill/>
          <a:ln w="9525">
            <a:noFill/>
          </a:ln>
        </p:spPr>
      </p:pic>
      <p:pic>
        <p:nvPicPr>
          <p:cNvPr id="82952" name="Picture 8" descr="Cover"/>
          <p:cNvPicPr>
            <a:picLocks noChangeAspect="1"/>
          </p:cNvPicPr>
          <p:nvPr/>
        </p:nvPicPr>
        <p:blipFill>
          <a:blip r:embed="rId7"/>
          <a:stretch>
            <a:fillRect/>
          </a:stretch>
        </p:blipFill>
        <p:spPr>
          <a:xfrm>
            <a:off x="144463" y="1633538"/>
            <a:ext cx="1333500" cy="889000"/>
          </a:xfrm>
          <a:prstGeom prst="rect">
            <a:avLst/>
          </a:prstGeom>
          <a:noFill/>
          <a:ln w="9525">
            <a:noFill/>
          </a:ln>
        </p:spPr>
      </p:pic>
      <p:pic>
        <p:nvPicPr>
          <p:cNvPr id="82953" name="Picture 9" descr="Cover"/>
          <p:cNvPicPr>
            <a:picLocks noChangeAspect="1"/>
          </p:cNvPicPr>
          <p:nvPr/>
        </p:nvPicPr>
        <p:blipFill>
          <a:blip r:embed="rId8"/>
          <a:stretch>
            <a:fillRect/>
          </a:stretch>
        </p:blipFill>
        <p:spPr>
          <a:xfrm>
            <a:off x="190500" y="3819525"/>
            <a:ext cx="2005013" cy="969963"/>
          </a:xfrm>
          <a:prstGeom prst="rect">
            <a:avLst/>
          </a:prstGeom>
          <a:noFill/>
          <a:ln w="9525">
            <a:noFill/>
          </a:ln>
        </p:spPr>
      </p:pic>
      <p:pic>
        <p:nvPicPr>
          <p:cNvPr id="82954" name="Picture 10" descr="Cover"/>
          <p:cNvPicPr>
            <a:picLocks noChangeAspect="1"/>
          </p:cNvPicPr>
          <p:nvPr/>
        </p:nvPicPr>
        <p:blipFill>
          <a:blip r:embed="rId9"/>
          <a:stretch>
            <a:fillRect/>
          </a:stretch>
        </p:blipFill>
        <p:spPr>
          <a:xfrm>
            <a:off x="190500" y="3763963"/>
            <a:ext cx="1931988" cy="471487"/>
          </a:xfrm>
          <a:prstGeom prst="rect">
            <a:avLst/>
          </a:prstGeom>
          <a:noFill/>
          <a:ln w="9525">
            <a:noFill/>
          </a:ln>
        </p:spPr>
      </p:pic>
      <p:pic>
        <p:nvPicPr>
          <p:cNvPr id="82955" name="Picture 11" descr="Cover"/>
          <p:cNvPicPr>
            <a:picLocks noChangeAspect="1"/>
          </p:cNvPicPr>
          <p:nvPr/>
        </p:nvPicPr>
        <p:blipFill>
          <a:blip r:embed="rId10"/>
          <a:stretch>
            <a:fillRect/>
          </a:stretch>
        </p:blipFill>
        <p:spPr>
          <a:xfrm>
            <a:off x="153988" y="3292475"/>
            <a:ext cx="1668462" cy="688975"/>
          </a:xfrm>
          <a:prstGeom prst="rect">
            <a:avLst/>
          </a:prstGeom>
          <a:noFill/>
          <a:ln w="9525">
            <a:noFill/>
          </a:ln>
        </p:spPr>
      </p:pic>
      <p:pic>
        <p:nvPicPr>
          <p:cNvPr id="82956" name="Picture 12" descr="Cover"/>
          <p:cNvPicPr>
            <a:picLocks noChangeAspect="1"/>
          </p:cNvPicPr>
          <p:nvPr/>
        </p:nvPicPr>
        <p:blipFill>
          <a:blip r:embed="rId11"/>
          <a:stretch>
            <a:fillRect/>
          </a:stretch>
        </p:blipFill>
        <p:spPr>
          <a:xfrm>
            <a:off x="127000" y="2784475"/>
            <a:ext cx="1614488" cy="1196975"/>
          </a:xfrm>
          <a:prstGeom prst="rect">
            <a:avLst/>
          </a:prstGeom>
          <a:noFill/>
          <a:ln w="9525">
            <a:noFill/>
          </a:ln>
        </p:spPr>
      </p:pic>
      <p:pic>
        <p:nvPicPr>
          <p:cNvPr id="82957" name="Picture 13" descr="Cover"/>
          <p:cNvPicPr>
            <a:picLocks noChangeAspect="1"/>
          </p:cNvPicPr>
          <p:nvPr/>
        </p:nvPicPr>
        <p:blipFill>
          <a:blip r:embed="rId12"/>
          <a:stretch>
            <a:fillRect/>
          </a:stretch>
        </p:blipFill>
        <p:spPr>
          <a:xfrm>
            <a:off x="0" y="2312988"/>
            <a:ext cx="1406525" cy="1668462"/>
          </a:xfrm>
          <a:prstGeom prst="rect">
            <a:avLst/>
          </a:prstGeom>
          <a:noFill/>
          <a:ln w="9525">
            <a:noFill/>
          </a:ln>
        </p:spPr>
      </p:pic>
      <p:pic>
        <p:nvPicPr>
          <p:cNvPr id="82958" name="Picture 14" descr="Cover"/>
          <p:cNvPicPr>
            <a:picLocks noChangeAspect="1"/>
          </p:cNvPicPr>
          <p:nvPr/>
        </p:nvPicPr>
        <p:blipFill>
          <a:blip r:embed="rId13"/>
          <a:stretch>
            <a:fillRect/>
          </a:stretch>
        </p:blipFill>
        <p:spPr>
          <a:xfrm>
            <a:off x="1279525" y="2332038"/>
            <a:ext cx="2493963" cy="952500"/>
          </a:xfrm>
          <a:prstGeom prst="rect">
            <a:avLst/>
          </a:prstGeom>
          <a:noFill/>
          <a:ln w="9525">
            <a:noFill/>
          </a:ln>
        </p:spPr>
      </p:pic>
      <p:pic>
        <p:nvPicPr>
          <p:cNvPr id="82960" name="Picture 16" descr="Cover"/>
          <p:cNvPicPr>
            <a:picLocks noChangeAspect="1"/>
          </p:cNvPicPr>
          <p:nvPr/>
        </p:nvPicPr>
        <p:blipFill>
          <a:blip r:embed="rId14"/>
          <a:stretch>
            <a:fillRect/>
          </a:stretch>
        </p:blipFill>
        <p:spPr>
          <a:xfrm>
            <a:off x="3609975" y="788988"/>
            <a:ext cx="1116013" cy="2339975"/>
          </a:xfrm>
          <a:prstGeom prst="rect">
            <a:avLst/>
          </a:prstGeom>
          <a:noFill/>
          <a:ln w="9525">
            <a:noFill/>
          </a:ln>
        </p:spPr>
      </p:pic>
      <p:pic>
        <p:nvPicPr>
          <p:cNvPr id="82961" name="Picture 17" descr="Cover"/>
          <p:cNvPicPr>
            <a:picLocks noChangeAspect="1"/>
          </p:cNvPicPr>
          <p:nvPr/>
        </p:nvPicPr>
        <p:blipFill>
          <a:blip r:embed="rId15"/>
          <a:stretch>
            <a:fillRect/>
          </a:stretch>
        </p:blipFill>
        <p:spPr>
          <a:xfrm>
            <a:off x="3519488" y="2867025"/>
            <a:ext cx="1233487" cy="2566988"/>
          </a:xfrm>
          <a:prstGeom prst="rect">
            <a:avLst/>
          </a:prstGeom>
          <a:noFill/>
          <a:ln w="9525">
            <a:noFill/>
          </a:ln>
        </p:spPr>
      </p:pic>
      <p:pic>
        <p:nvPicPr>
          <p:cNvPr id="82962" name="Picture 18" descr="Cover"/>
          <p:cNvPicPr>
            <a:picLocks noChangeAspect="1"/>
          </p:cNvPicPr>
          <p:nvPr/>
        </p:nvPicPr>
        <p:blipFill>
          <a:blip r:embed="rId16"/>
          <a:stretch>
            <a:fillRect/>
          </a:stretch>
        </p:blipFill>
        <p:spPr>
          <a:xfrm>
            <a:off x="3228975" y="4335463"/>
            <a:ext cx="2332038" cy="1768475"/>
          </a:xfrm>
          <a:prstGeom prst="rect">
            <a:avLst/>
          </a:prstGeom>
          <a:noFill/>
          <a:ln w="9525">
            <a:noFill/>
          </a:ln>
        </p:spPr>
      </p:pic>
      <p:sp>
        <p:nvSpPr>
          <p:cNvPr id="33810" name="Text Box 19"/>
          <p:cNvSpPr txBox="1"/>
          <p:nvPr/>
        </p:nvSpPr>
        <p:spPr>
          <a:xfrm>
            <a:off x="708025" y="228600"/>
            <a:ext cx="2416175" cy="1311275"/>
          </a:xfrm>
          <a:prstGeom prst="rect">
            <a:avLst/>
          </a:prstGeom>
          <a:noFill/>
          <a:ln w="9525">
            <a:noFill/>
          </a:ln>
        </p:spPr>
        <p:txBody>
          <a:bodyPr>
            <a:spAutoFit/>
          </a:bodyPr>
          <a:p>
            <a:pPr>
              <a:spcBef>
                <a:spcPct val="50000"/>
              </a:spcBef>
            </a:pPr>
            <a:r>
              <a:rPr sz="2000" b="0" u="sng" dirty="0">
                <a:solidFill>
                  <a:srgbClr val="660066"/>
                </a:solidFill>
                <a:latin typeface="Times New Roman" panose="02020603050405020304" pitchFamily="18" charset="0"/>
              </a:rPr>
              <a:t>I</a:t>
            </a:r>
            <a:r>
              <a:rPr sz="2000" u="sng" dirty="0">
                <a:solidFill>
                  <a:srgbClr val="660066"/>
                </a:solidFill>
                <a:latin typeface="Times New Roman" panose="02020603050405020304" pitchFamily="18" charset="0"/>
              </a:rPr>
              <a:t>V. TỔNG KẾT</a:t>
            </a:r>
            <a:endParaRPr sz="2000" u="sng" dirty="0">
              <a:solidFill>
                <a:srgbClr val="660066"/>
              </a:solidFill>
              <a:latin typeface="Times New Roman" panose="02020603050405020304" pitchFamily="18" charset="0"/>
            </a:endParaRPr>
          </a:p>
          <a:p>
            <a:pPr>
              <a:spcBef>
                <a:spcPct val="50000"/>
              </a:spcBef>
            </a:pPr>
            <a:endParaRPr sz="2000" u="sng" dirty="0">
              <a:solidFill>
                <a:srgbClr val="660066"/>
              </a:solidFill>
              <a:latin typeface="Times New Roman" panose="02020603050405020304" pitchFamily="18" charset="0"/>
            </a:endParaRPr>
          </a:p>
          <a:p>
            <a:pPr>
              <a:spcBef>
                <a:spcPct val="50000"/>
              </a:spcBef>
            </a:pPr>
            <a:endParaRPr sz="2000" u="sng" dirty="0">
              <a:solidFill>
                <a:srgbClr val="660066"/>
              </a:solidFill>
              <a:latin typeface="Times New Roman" panose="02020603050405020304" pitchFamily="18" charset="0"/>
            </a:endParaRPr>
          </a:p>
        </p:txBody>
      </p:sp>
      <p:sp>
        <p:nvSpPr>
          <p:cNvPr id="33811" name="Rectangle 20"/>
          <p:cNvSpPr/>
          <p:nvPr/>
        </p:nvSpPr>
        <p:spPr>
          <a:xfrm>
            <a:off x="152400" y="609600"/>
            <a:ext cx="3048000" cy="914400"/>
          </a:xfrm>
          <a:prstGeom prst="rect">
            <a:avLst/>
          </a:prstGeom>
          <a:solidFill>
            <a:srgbClr val="CCFFFF"/>
          </a:solidFill>
          <a:ln w="9525" cap="flat" cmpd="sng">
            <a:solidFill>
              <a:schemeClr val="tx1"/>
            </a:solidFill>
            <a:prstDash val="solid"/>
            <a:miter/>
            <a:headEnd type="none" w="med" len="med"/>
            <a:tailEnd type="none" w="med" len="med"/>
          </a:ln>
        </p:spPr>
        <p:txBody>
          <a:bodyPr wrap="none" anchor="ctr" anchorCtr="0"/>
          <a:p>
            <a:pPr algn="ctr"/>
            <a:endParaRPr sz="1600" dirty="0">
              <a:latin typeface="Times New Roman" panose="02020603050405020304" pitchFamily="18" charset="0"/>
            </a:endParaRPr>
          </a:p>
        </p:txBody>
      </p:sp>
      <p:sp>
        <p:nvSpPr>
          <p:cNvPr id="33812" name="Text Box 23"/>
          <p:cNvSpPr txBox="1"/>
          <p:nvPr/>
        </p:nvSpPr>
        <p:spPr>
          <a:xfrm>
            <a:off x="304800" y="762000"/>
            <a:ext cx="2743200" cy="701675"/>
          </a:xfrm>
          <a:prstGeom prst="rect">
            <a:avLst/>
          </a:prstGeom>
          <a:noFill/>
          <a:ln w="9525">
            <a:noFill/>
          </a:ln>
        </p:spPr>
        <p:txBody>
          <a:bodyPr>
            <a:spAutoFit/>
          </a:bodyPr>
          <a:p>
            <a:r>
              <a:rPr sz="2000" dirty="0">
                <a:latin typeface="Times New Roman" panose="02020603050405020304" pitchFamily="18" charset="0"/>
              </a:rPr>
              <a:t>Đặc sắc về nội dung và nghệ thuật của truyện? </a:t>
            </a:r>
            <a:endParaRPr sz="2000"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82962"/>
                                        </p:tgtEl>
                                        <p:attrNameLst>
                                          <p:attrName>style.visibility</p:attrName>
                                        </p:attrNameLst>
                                      </p:cBhvr>
                                      <p:to>
                                        <p:strVal val="visible"/>
                                      </p:to>
                                    </p:set>
                                    <p:animEffect transition="in" filter="box(out)">
                                      <p:cBhvr>
                                        <p:cTn id="7" dur="500"/>
                                        <p:tgtEl>
                                          <p:spTgt spid="8296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82961"/>
                                        </p:tgtEl>
                                        <p:attrNameLst>
                                          <p:attrName>style.visibility</p:attrName>
                                        </p:attrNameLst>
                                      </p:cBhvr>
                                      <p:to>
                                        <p:strVal val="visible"/>
                                      </p:to>
                                    </p:set>
                                    <p:animEffect transition="in" filter="wipe(right)">
                                      <p:cBhvr>
                                        <p:cTn id="12" dur="500"/>
                                        <p:tgtEl>
                                          <p:spTgt spid="8296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82960"/>
                                        </p:tgtEl>
                                        <p:attrNameLst>
                                          <p:attrName>style.visibility</p:attrName>
                                        </p:attrNameLst>
                                      </p:cBhvr>
                                      <p:to>
                                        <p:strVal val="visible"/>
                                      </p:to>
                                    </p:set>
                                    <p:animEffect transition="in" filter="wipe(left)">
                                      <p:cBhvr>
                                        <p:cTn id="17" dur="500"/>
                                        <p:tgtEl>
                                          <p:spTgt spid="8296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nodeType="clickEffect">
                                  <p:stCondLst>
                                    <p:cond delay="0"/>
                                  </p:stCondLst>
                                  <p:childTnLst>
                                    <p:set>
                                      <p:cBhvr>
                                        <p:cTn id="21" dur="1" fill="hold">
                                          <p:stCondLst>
                                            <p:cond delay="0"/>
                                          </p:stCondLst>
                                        </p:cTn>
                                        <p:tgtEl>
                                          <p:spTgt spid="82958"/>
                                        </p:tgtEl>
                                        <p:attrNameLst>
                                          <p:attrName>style.visibility</p:attrName>
                                        </p:attrNameLst>
                                      </p:cBhvr>
                                      <p:to>
                                        <p:strVal val="visible"/>
                                      </p:to>
                                    </p:set>
                                    <p:animEffect transition="in" filter="wipe(right)">
                                      <p:cBhvr>
                                        <p:cTn id="22" dur="500"/>
                                        <p:tgtEl>
                                          <p:spTgt spid="8295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82957"/>
                                        </p:tgtEl>
                                        <p:attrNameLst>
                                          <p:attrName>style.visibility</p:attrName>
                                        </p:attrNameLst>
                                      </p:cBhvr>
                                      <p:to>
                                        <p:strVal val="visible"/>
                                      </p:to>
                                    </p:set>
                                    <p:animEffect transition="in" filter="wipe(right)">
                                      <p:cBhvr>
                                        <p:cTn id="27" dur="500"/>
                                        <p:tgtEl>
                                          <p:spTgt spid="8295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2956"/>
                                        </p:tgtEl>
                                        <p:attrNameLst>
                                          <p:attrName>style.visibility</p:attrName>
                                        </p:attrNameLst>
                                      </p:cBhvr>
                                      <p:to>
                                        <p:strVal val="visible"/>
                                      </p:to>
                                    </p:set>
                                    <p:animEffect transition="in" filter="wipe(left)">
                                      <p:cBhvr>
                                        <p:cTn id="32" dur="500"/>
                                        <p:tgtEl>
                                          <p:spTgt spid="82956"/>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82955"/>
                                        </p:tgtEl>
                                        <p:attrNameLst>
                                          <p:attrName>style.visibility</p:attrName>
                                        </p:attrNameLst>
                                      </p:cBhvr>
                                      <p:to>
                                        <p:strVal val="visible"/>
                                      </p:to>
                                    </p:set>
                                    <p:animEffect transition="in" filter="wipe(left)">
                                      <p:cBhvr>
                                        <p:cTn id="37" dur="500"/>
                                        <p:tgtEl>
                                          <p:spTgt spid="8295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2954"/>
                                        </p:tgtEl>
                                        <p:attrNameLst>
                                          <p:attrName>style.visibility</p:attrName>
                                        </p:attrNameLst>
                                      </p:cBhvr>
                                      <p:to>
                                        <p:strVal val="visible"/>
                                      </p:to>
                                    </p:set>
                                    <p:animEffect transition="in" filter="wipe(left)">
                                      <p:cBhvr>
                                        <p:cTn id="42" dur="500"/>
                                        <p:tgtEl>
                                          <p:spTgt spid="8295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82953"/>
                                        </p:tgtEl>
                                        <p:attrNameLst>
                                          <p:attrName>style.visibility</p:attrName>
                                        </p:attrNameLst>
                                      </p:cBhvr>
                                      <p:to>
                                        <p:strVal val="visible"/>
                                      </p:to>
                                    </p:set>
                                    <p:animEffect transition="in" filter="wipe(left)">
                                      <p:cBhvr>
                                        <p:cTn id="47" dur="500"/>
                                        <p:tgtEl>
                                          <p:spTgt spid="8295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2" fill="hold" nodeType="clickEffect">
                                  <p:stCondLst>
                                    <p:cond delay="0"/>
                                  </p:stCondLst>
                                  <p:childTnLst>
                                    <p:set>
                                      <p:cBhvr>
                                        <p:cTn id="51" dur="1" fill="hold">
                                          <p:stCondLst>
                                            <p:cond delay="0"/>
                                          </p:stCondLst>
                                        </p:cTn>
                                        <p:tgtEl>
                                          <p:spTgt spid="82952"/>
                                        </p:tgtEl>
                                        <p:attrNameLst>
                                          <p:attrName>style.visibility</p:attrName>
                                        </p:attrNameLst>
                                      </p:cBhvr>
                                      <p:to>
                                        <p:strVal val="visible"/>
                                      </p:to>
                                    </p:set>
                                    <p:animEffect transition="in" filter="wipe(right)">
                                      <p:cBhvr>
                                        <p:cTn id="52" dur="500"/>
                                        <p:tgtEl>
                                          <p:spTgt spid="8295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82951"/>
                                        </p:tgtEl>
                                        <p:attrNameLst>
                                          <p:attrName>style.visibility</p:attrName>
                                        </p:attrNameLst>
                                      </p:cBhvr>
                                      <p:to>
                                        <p:strVal val="visible"/>
                                      </p:to>
                                    </p:set>
                                    <p:animEffect transition="in" filter="wipe(left)">
                                      <p:cBhvr>
                                        <p:cTn id="57" dur="500"/>
                                        <p:tgtEl>
                                          <p:spTgt spid="82951"/>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2" fill="hold" nodeType="clickEffect">
                                  <p:stCondLst>
                                    <p:cond delay="0"/>
                                  </p:stCondLst>
                                  <p:childTnLst>
                                    <p:set>
                                      <p:cBhvr>
                                        <p:cTn id="61" dur="1" fill="hold">
                                          <p:stCondLst>
                                            <p:cond delay="0"/>
                                          </p:stCondLst>
                                        </p:cTn>
                                        <p:tgtEl>
                                          <p:spTgt spid="82950"/>
                                        </p:tgtEl>
                                        <p:attrNameLst>
                                          <p:attrName>style.visibility</p:attrName>
                                        </p:attrNameLst>
                                      </p:cBhvr>
                                      <p:to>
                                        <p:strVal val="visible"/>
                                      </p:to>
                                    </p:set>
                                    <p:animEffect transition="in" filter="wipe(right)">
                                      <p:cBhvr>
                                        <p:cTn id="62" dur="500"/>
                                        <p:tgtEl>
                                          <p:spTgt spid="82950"/>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82949"/>
                                        </p:tgtEl>
                                        <p:attrNameLst>
                                          <p:attrName>style.visibility</p:attrName>
                                        </p:attrNameLst>
                                      </p:cBhvr>
                                      <p:to>
                                        <p:strVal val="visible"/>
                                      </p:to>
                                    </p:set>
                                    <p:animEffect transition="in" filter="wipe(left)">
                                      <p:cBhvr>
                                        <p:cTn id="67" dur="500"/>
                                        <p:tgtEl>
                                          <p:spTgt spid="82949"/>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82948"/>
                                        </p:tgtEl>
                                        <p:attrNameLst>
                                          <p:attrName>style.visibility</p:attrName>
                                        </p:attrNameLst>
                                      </p:cBhvr>
                                      <p:to>
                                        <p:strVal val="visible"/>
                                      </p:to>
                                    </p:set>
                                    <p:animEffect transition="in" filter="wipe(left)">
                                      <p:cBhvr>
                                        <p:cTn id="72" dur="500"/>
                                        <p:tgtEl>
                                          <p:spTgt spid="82948"/>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82947"/>
                                        </p:tgtEl>
                                        <p:attrNameLst>
                                          <p:attrName>style.visibility</p:attrName>
                                        </p:attrNameLst>
                                      </p:cBhvr>
                                      <p:to>
                                        <p:strVal val="visible"/>
                                      </p:to>
                                    </p:set>
                                    <p:animEffect transition="in" filter="wipe(left)">
                                      <p:cBhvr>
                                        <p:cTn id="77" dur="500"/>
                                        <p:tgtEl>
                                          <p:spTgt spid="82947"/>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nodeType="clickEffect">
                                  <p:stCondLst>
                                    <p:cond delay="0"/>
                                  </p:stCondLst>
                                  <p:childTnLst>
                                    <p:set>
                                      <p:cBhvr>
                                        <p:cTn id="81" dur="1" fill="hold">
                                          <p:stCondLst>
                                            <p:cond delay="0"/>
                                          </p:stCondLst>
                                        </p:cTn>
                                        <p:tgtEl>
                                          <p:spTgt spid="82946"/>
                                        </p:tgtEl>
                                        <p:attrNameLst>
                                          <p:attrName>style.visibility</p:attrName>
                                        </p:attrNameLst>
                                      </p:cBhvr>
                                      <p:to>
                                        <p:strVal val="visible"/>
                                      </p:to>
                                    </p:set>
                                    <p:animEffect transition="in" filter="wipe(left)">
                                      <p:cBhvr>
                                        <p:cTn id="82" dur="500"/>
                                        <p:tgtEl>
                                          <p:spTgt spid="829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95586" name="Rectangle 2"/>
          <p:cNvSpPr>
            <a:spLocks noGrp="1"/>
          </p:cNvSpPr>
          <p:nvPr>
            <p:ph type="title"/>
          </p:nvPr>
        </p:nvSpPr>
        <p:spPr>
          <a:xfrm>
            <a:off x="1905000" y="304800"/>
            <a:ext cx="5334000" cy="682625"/>
          </a:xfrm>
          <a:ln/>
        </p:spPr>
        <p:txBody>
          <a:bodyPr vert="horz" wrap="square" lIns="91440" tIns="45720" rIns="91440" bIns="45720" anchor="b" anchorCtr="0"/>
          <a:p>
            <a:pPr algn="ctr" eaLnBrk="1" hangingPunct="1"/>
            <a:r>
              <a:rPr sz="2000" b="1" u="sng" dirty="0">
                <a:solidFill>
                  <a:srgbClr val="660066"/>
                </a:solidFill>
                <a:latin typeface="Times New Roman" panose="02020603050405020304" pitchFamily="18" charset="0"/>
              </a:rPr>
              <a:t>IV. LUYỆN TẬP</a:t>
            </a:r>
            <a:r>
              <a:rPr sz="2000" b="1" dirty="0">
                <a:solidFill>
                  <a:srgbClr val="660066"/>
                </a:solidFill>
                <a:latin typeface="Times New Roman" panose="02020603050405020304" pitchFamily="18" charset="0"/>
              </a:rPr>
              <a:t>:</a:t>
            </a:r>
            <a:endParaRPr sz="2000" b="1" dirty="0">
              <a:solidFill>
                <a:srgbClr val="660066"/>
              </a:solidFill>
              <a:latin typeface="Times New Roman" panose="02020603050405020304" pitchFamily="18" charset="0"/>
            </a:endParaRPr>
          </a:p>
        </p:txBody>
      </p:sp>
      <p:sp>
        <p:nvSpPr>
          <p:cNvPr id="195587" name="Rectangle 3"/>
          <p:cNvSpPr>
            <a:spLocks noGrp="1"/>
          </p:cNvSpPr>
          <p:nvPr>
            <p:ph idx="1"/>
          </p:nvPr>
        </p:nvSpPr>
        <p:spPr>
          <a:xfrm>
            <a:off x="152400" y="1219200"/>
            <a:ext cx="8991600" cy="4724400"/>
          </a:xfrm>
          <a:ln/>
        </p:spPr>
        <p:txBody>
          <a:bodyPr vert="horz" wrap="square" lIns="91440" tIns="45720" rIns="91440" bIns="45720" anchor="t" anchorCtr="0"/>
          <a:p>
            <a:pPr marL="571500" indent="-571500" algn="just" eaLnBrk="1" hangingPunct="1">
              <a:buFont typeface="Wingdings" panose="05000000000000000000" pitchFamily="2" charset="2"/>
              <a:buAutoNum type="arabicPeriod"/>
            </a:pPr>
            <a:r>
              <a:rPr sz="3200" b="1" dirty="0">
                <a:solidFill>
                  <a:srgbClr val="0000FF"/>
                </a:solidFill>
                <a:latin typeface="Times New Roman" panose="02020603050405020304" pitchFamily="18" charset="0"/>
              </a:rPr>
              <a:t>Ai là nhân vật trung tâm của truyện?</a:t>
            </a:r>
            <a:endParaRPr sz="3200" b="1" dirty="0">
              <a:solidFill>
                <a:srgbClr val="0000FF"/>
              </a:solidFill>
              <a:latin typeface="Times New Roman" panose="02020603050405020304" pitchFamily="18" charset="0"/>
            </a:endParaRPr>
          </a:p>
          <a:p>
            <a:pPr marL="571500" indent="-571500" algn="just" eaLnBrk="1" hangingPunct="1">
              <a:buNone/>
            </a:pPr>
            <a:r>
              <a:rPr sz="4600" b="1" dirty="0">
                <a:solidFill>
                  <a:srgbClr val="0000FF"/>
                </a:solidFill>
                <a:latin typeface="Times New Roman" panose="02020603050405020304" pitchFamily="18" charset="0"/>
              </a:rPr>
              <a:t>				</a:t>
            </a:r>
            <a:r>
              <a:rPr sz="3200" b="1" dirty="0">
                <a:solidFill>
                  <a:srgbClr val="0000FF"/>
                </a:solidFill>
                <a:latin typeface="Times New Roman" panose="02020603050405020304" pitchFamily="18" charset="0"/>
              </a:rPr>
              <a:t>A. Ông họa sĩ</a:t>
            </a:r>
            <a:endParaRPr sz="3200" b="1" dirty="0">
              <a:solidFill>
                <a:srgbClr val="0000FF"/>
              </a:solidFill>
              <a:latin typeface="Times New Roman" panose="02020603050405020304" pitchFamily="18" charset="0"/>
            </a:endParaRPr>
          </a:p>
          <a:p>
            <a:pPr marL="571500" indent="-571500" algn="just" eaLnBrk="1" hangingPunct="1">
              <a:buNone/>
            </a:pPr>
            <a:r>
              <a:rPr sz="3200" b="1" dirty="0">
                <a:solidFill>
                  <a:srgbClr val="0000FF"/>
                </a:solidFill>
                <a:latin typeface="Times New Roman" panose="02020603050405020304" pitchFamily="18" charset="0"/>
              </a:rPr>
              <a:t>				B. Cô kĩ sư</a:t>
            </a:r>
            <a:endParaRPr sz="3200" b="1" dirty="0">
              <a:solidFill>
                <a:srgbClr val="0000FF"/>
              </a:solidFill>
              <a:latin typeface="Times New Roman" panose="02020603050405020304" pitchFamily="18" charset="0"/>
            </a:endParaRPr>
          </a:p>
          <a:p>
            <a:pPr marL="571500" indent="-571500" algn="just" eaLnBrk="1" hangingPunct="1">
              <a:buNone/>
            </a:pPr>
            <a:r>
              <a:rPr sz="3200" b="1" dirty="0">
                <a:solidFill>
                  <a:srgbClr val="0000FF"/>
                </a:solidFill>
                <a:latin typeface="Times New Roman" panose="02020603050405020304" pitchFamily="18" charset="0"/>
              </a:rPr>
              <a:t>				C. Anh thanh niên</a:t>
            </a:r>
            <a:endParaRPr sz="3200" b="1" dirty="0">
              <a:solidFill>
                <a:srgbClr val="0000FF"/>
              </a:solidFill>
              <a:latin typeface="Times New Roman" panose="02020603050405020304" pitchFamily="18" charset="0"/>
            </a:endParaRPr>
          </a:p>
          <a:p>
            <a:pPr marL="571500" indent="-571500" algn="just" eaLnBrk="1" hangingPunct="1">
              <a:buNone/>
            </a:pPr>
            <a:r>
              <a:rPr sz="4600" b="1" dirty="0">
                <a:solidFill>
                  <a:srgbClr val="0000FF"/>
                </a:solidFill>
                <a:latin typeface="Times New Roman" panose="02020603050405020304" pitchFamily="18" charset="0"/>
              </a:rPr>
              <a:t>				</a:t>
            </a:r>
            <a:r>
              <a:rPr sz="3200" b="1" dirty="0">
                <a:solidFill>
                  <a:srgbClr val="0000FF"/>
                </a:solidFill>
                <a:latin typeface="Times New Roman" panose="02020603050405020304" pitchFamily="18" charset="0"/>
              </a:rPr>
              <a:t>D. Bác lái xe</a:t>
            </a:r>
            <a:endParaRPr sz="3200" b="1" dirty="0">
              <a:solidFill>
                <a:srgbClr val="0000FF"/>
              </a:solidFill>
              <a:latin typeface="Times New Roman" panose="02020603050405020304" pitchFamily="18" charset="0"/>
            </a:endParaRPr>
          </a:p>
        </p:txBody>
      </p:sp>
      <p:sp>
        <p:nvSpPr>
          <p:cNvPr id="195588" name="Oval 4"/>
          <p:cNvSpPr/>
          <p:nvPr/>
        </p:nvSpPr>
        <p:spPr>
          <a:xfrm>
            <a:off x="2971800" y="3352800"/>
            <a:ext cx="533400" cy="381000"/>
          </a:xfrm>
          <a:prstGeom prst="ellipse">
            <a:avLst/>
          </a:prstGeom>
          <a:solidFill>
            <a:srgbClr val="FFFF00"/>
          </a:solidFill>
          <a:ln w="9525" cap="flat" cmpd="sng">
            <a:solidFill>
              <a:schemeClr val="tx1"/>
            </a:solidFill>
            <a:prstDash val="solid"/>
            <a:headEnd type="none" w="med" len="med"/>
            <a:tailEnd type="none" w="med" len="med"/>
          </a:ln>
        </p:spPr>
        <p:txBody>
          <a:bodyPr wrap="none" anchor="ctr" anchorCtr="0"/>
          <a:p>
            <a:pPr algn="ctr"/>
            <a:r>
              <a:rPr dirty="0">
                <a:solidFill>
                  <a:schemeClr val="accent2"/>
                </a:solidFill>
                <a:latin typeface="Times New Roman" panose="02020603050405020304" pitchFamily="18" charset="0"/>
              </a:rPr>
              <a:t>C.</a:t>
            </a:r>
            <a:endParaRPr dirty="0">
              <a:solidFill>
                <a:schemeClr val="accent2"/>
              </a:solidFill>
              <a:latin typeface="Times New Roman" panose="02020603050405020304" pitchFamily="18" charset="0"/>
            </a:endParaRPr>
          </a:p>
        </p:txBody>
      </p:sp>
    </p:spTree>
  </p:cSld>
  <p:clrMapOvr>
    <a:masterClrMapping/>
  </p:clrMapOvr>
  <p:transition>
    <p:cover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5586"/>
                                        </p:tgtEl>
                                        <p:attrNameLst>
                                          <p:attrName>style.visibility</p:attrName>
                                        </p:attrNameLst>
                                      </p:cBhvr>
                                      <p:to>
                                        <p:strVal val="visible"/>
                                      </p:to>
                                    </p:set>
                                    <p:animEffect transition="in" filter="blinds(horizontal)">
                                      <p:cBhvr>
                                        <p:cTn id="7" dur="500"/>
                                        <p:tgtEl>
                                          <p:spTgt spid="19558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95587">
                                            <p:txEl>
                                              <p:charRg st="0" end="37"/>
                                            </p:txEl>
                                          </p:spTgt>
                                        </p:tgtEl>
                                        <p:attrNameLst>
                                          <p:attrName>style.visibility</p:attrName>
                                        </p:attrNameLst>
                                      </p:cBhvr>
                                      <p:to>
                                        <p:strVal val="visible"/>
                                      </p:to>
                                    </p:set>
                                    <p:animEffect transition="in" filter="checkerboard(across)">
                                      <p:cBhvr>
                                        <p:cTn id="12" dur="500"/>
                                        <p:tgtEl>
                                          <p:spTgt spid="195587">
                                            <p:txEl>
                                              <p:charRg st="0" end="3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95587">
                                            <p:txEl>
                                              <p:charRg st="37" end="55"/>
                                            </p:txEl>
                                          </p:spTgt>
                                        </p:tgtEl>
                                        <p:attrNameLst>
                                          <p:attrName>style.visibility</p:attrName>
                                        </p:attrNameLst>
                                      </p:cBhvr>
                                      <p:to>
                                        <p:strVal val="visible"/>
                                      </p:to>
                                    </p:set>
                                    <p:animEffect transition="in" filter="checkerboard(across)">
                                      <p:cBhvr>
                                        <p:cTn id="17" dur="500"/>
                                        <p:tgtEl>
                                          <p:spTgt spid="195587">
                                            <p:txEl>
                                              <p:charRg st="37" end="5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95587">
                                            <p:txEl>
                                              <p:charRg st="55" end="71"/>
                                            </p:txEl>
                                          </p:spTgt>
                                        </p:tgtEl>
                                        <p:attrNameLst>
                                          <p:attrName>style.visibility</p:attrName>
                                        </p:attrNameLst>
                                      </p:cBhvr>
                                      <p:to>
                                        <p:strVal val="visible"/>
                                      </p:to>
                                    </p:set>
                                    <p:animEffect transition="in" filter="checkerboard(across)">
                                      <p:cBhvr>
                                        <p:cTn id="22" dur="500"/>
                                        <p:tgtEl>
                                          <p:spTgt spid="195587">
                                            <p:txEl>
                                              <p:charRg st="55" end="7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95587">
                                            <p:txEl>
                                              <p:charRg st="71" end="93"/>
                                            </p:txEl>
                                          </p:spTgt>
                                        </p:tgtEl>
                                        <p:attrNameLst>
                                          <p:attrName>style.visibility</p:attrName>
                                        </p:attrNameLst>
                                      </p:cBhvr>
                                      <p:to>
                                        <p:strVal val="visible"/>
                                      </p:to>
                                    </p:set>
                                    <p:animEffect transition="in" filter="checkerboard(across)">
                                      <p:cBhvr>
                                        <p:cTn id="27" dur="500"/>
                                        <p:tgtEl>
                                          <p:spTgt spid="195587">
                                            <p:txEl>
                                              <p:charRg st="71" end="9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95587">
                                            <p:txEl>
                                              <p:charRg st="93" end="111"/>
                                            </p:txEl>
                                          </p:spTgt>
                                        </p:tgtEl>
                                        <p:attrNameLst>
                                          <p:attrName>style.visibility</p:attrName>
                                        </p:attrNameLst>
                                      </p:cBhvr>
                                      <p:to>
                                        <p:strVal val="visible"/>
                                      </p:to>
                                    </p:set>
                                    <p:animEffect transition="in" filter="checkerboard(across)">
                                      <p:cBhvr>
                                        <p:cTn id="32" dur="500"/>
                                        <p:tgtEl>
                                          <p:spTgt spid="195587">
                                            <p:txEl>
                                              <p:charRg st="93" end="11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5588"/>
                                        </p:tgtEl>
                                        <p:attrNameLst>
                                          <p:attrName>style.visibility</p:attrName>
                                        </p:attrNameLst>
                                      </p:cBhvr>
                                      <p:to>
                                        <p:strVal val="visible"/>
                                      </p:to>
                                    </p:set>
                                    <p:anim calcmode="lin" valueType="num">
                                      <p:cBhvr additive="base">
                                        <p:cTn id="37" dur="500" fill="hold"/>
                                        <p:tgtEl>
                                          <p:spTgt spid="195588"/>
                                        </p:tgtEl>
                                        <p:attrNameLst>
                                          <p:attrName>ppt_x</p:attrName>
                                        </p:attrNameLst>
                                      </p:cBhvr>
                                      <p:tavLst>
                                        <p:tav tm="0">
                                          <p:val>
                                            <p:strVal val="#ppt_x"/>
                                          </p:val>
                                        </p:tav>
                                        <p:tav tm="100000">
                                          <p:val>
                                            <p:strVal val="#ppt_x"/>
                                          </p:val>
                                        </p:tav>
                                      </p:tavLst>
                                    </p:anim>
                                    <p:anim calcmode="lin" valueType="num">
                                      <p:cBhvr additive="base">
                                        <p:cTn id="38" dur="500" fill="hold"/>
                                        <p:tgtEl>
                                          <p:spTgt spid="19558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p:bldP spid="195587" grpId="0" build="p"/>
      <p:bldP spid="195588" grpId="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96611" name="Rectangle 3"/>
          <p:cNvSpPr>
            <a:spLocks noGrp="1"/>
          </p:cNvSpPr>
          <p:nvPr>
            <p:ph idx="1"/>
          </p:nvPr>
        </p:nvSpPr>
        <p:spPr>
          <a:xfrm>
            <a:off x="0" y="381000"/>
            <a:ext cx="8991600" cy="4724400"/>
          </a:xfrm>
          <a:ln/>
        </p:spPr>
        <p:txBody>
          <a:bodyPr vert="horz" wrap="square" lIns="91440" tIns="45720" rIns="91440" bIns="45720" anchor="t" anchorCtr="0"/>
          <a:p>
            <a:pPr marL="571500" indent="-571500" algn="just" eaLnBrk="1" hangingPunct="1">
              <a:buNone/>
            </a:pPr>
            <a:r>
              <a:rPr sz="3200" b="1" dirty="0">
                <a:solidFill>
                  <a:srgbClr val="0000FF"/>
                </a:solidFill>
                <a:latin typeface="Times New Roman" panose="02020603050405020304" pitchFamily="18" charset="0"/>
              </a:rPr>
              <a:t>2. Truyện được kể chủ yếu theo điểm nhìn và ý nghĩ của nhân vật nào?</a:t>
            </a:r>
            <a:endParaRPr sz="3200" b="1" dirty="0">
              <a:solidFill>
                <a:srgbClr val="0000FF"/>
              </a:solidFill>
              <a:latin typeface="Times New Roman" panose="02020603050405020304" pitchFamily="18" charset="0"/>
            </a:endParaRPr>
          </a:p>
          <a:p>
            <a:pPr marL="571500" indent="-571500" algn="just" eaLnBrk="1" hangingPunct="1">
              <a:buNone/>
            </a:pPr>
            <a:r>
              <a:rPr sz="3200" b="1" dirty="0">
                <a:solidFill>
                  <a:srgbClr val="0000FF"/>
                </a:solidFill>
                <a:latin typeface="Times New Roman" panose="02020603050405020304" pitchFamily="18" charset="0"/>
              </a:rPr>
              <a:t>				A. Ông họa sĩ</a:t>
            </a:r>
            <a:endParaRPr sz="3200" b="1" dirty="0">
              <a:solidFill>
                <a:srgbClr val="0000FF"/>
              </a:solidFill>
              <a:latin typeface="Times New Roman" panose="02020603050405020304" pitchFamily="18" charset="0"/>
            </a:endParaRPr>
          </a:p>
          <a:p>
            <a:pPr marL="571500" indent="-571500" algn="just" eaLnBrk="1" hangingPunct="1">
              <a:buNone/>
            </a:pPr>
            <a:r>
              <a:rPr sz="3200" b="1" dirty="0">
                <a:solidFill>
                  <a:srgbClr val="0000FF"/>
                </a:solidFill>
                <a:latin typeface="Times New Roman" panose="02020603050405020304" pitchFamily="18" charset="0"/>
              </a:rPr>
              <a:t>				B. Cô kĩ sư</a:t>
            </a:r>
            <a:endParaRPr sz="3200" b="1" dirty="0">
              <a:solidFill>
                <a:srgbClr val="0000FF"/>
              </a:solidFill>
              <a:latin typeface="Times New Roman" panose="02020603050405020304" pitchFamily="18" charset="0"/>
            </a:endParaRPr>
          </a:p>
          <a:p>
            <a:pPr marL="571500" indent="-571500" algn="just" eaLnBrk="1" hangingPunct="1">
              <a:buNone/>
            </a:pPr>
            <a:r>
              <a:rPr sz="3200" b="1" dirty="0">
                <a:solidFill>
                  <a:srgbClr val="0000FF"/>
                </a:solidFill>
                <a:latin typeface="Times New Roman" panose="02020603050405020304" pitchFamily="18" charset="0"/>
              </a:rPr>
              <a:t>				C. Anh thanh niên</a:t>
            </a:r>
            <a:endParaRPr sz="3200" b="1" dirty="0">
              <a:solidFill>
                <a:srgbClr val="0000FF"/>
              </a:solidFill>
              <a:latin typeface="Times New Roman" panose="02020603050405020304" pitchFamily="18" charset="0"/>
            </a:endParaRPr>
          </a:p>
          <a:p>
            <a:pPr marL="571500" indent="-571500" algn="just" eaLnBrk="1" hangingPunct="1">
              <a:buNone/>
            </a:pPr>
            <a:r>
              <a:rPr sz="4400" b="1" dirty="0">
                <a:solidFill>
                  <a:srgbClr val="0000FF"/>
                </a:solidFill>
                <a:latin typeface="Times New Roman" panose="02020603050405020304" pitchFamily="18" charset="0"/>
              </a:rPr>
              <a:t>				</a:t>
            </a:r>
            <a:r>
              <a:rPr sz="3200" b="1" dirty="0">
                <a:solidFill>
                  <a:srgbClr val="0000FF"/>
                </a:solidFill>
                <a:latin typeface="Times New Roman" panose="02020603050405020304" pitchFamily="18" charset="0"/>
              </a:rPr>
              <a:t>D. Bác lái xe</a:t>
            </a:r>
            <a:endParaRPr sz="3200" b="1" dirty="0">
              <a:solidFill>
                <a:srgbClr val="0000FF"/>
              </a:solidFill>
              <a:latin typeface="Times New Roman" panose="02020603050405020304" pitchFamily="18" charset="0"/>
            </a:endParaRPr>
          </a:p>
        </p:txBody>
      </p:sp>
      <p:sp>
        <p:nvSpPr>
          <p:cNvPr id="196612" name="Oval 4"/>
          <p:cNvSpPr/>
          <p:nvPr/>
        </p:nvSpPr>
        <p:spPr>
          <a:xfrm>
            <a:off x="2743200" y="1524000"/>
            <a:ext cx="533400" cy="457200"/>
          </a:xfrm>
          <a:prstGeom prst="ellipse">
            <a:avLst/>
          </a:prstGeom>
          <a:solidFill>
            <a:srgbClr val="FFFF00"/>
          </a:solidFill>
          <a:ln w="9525" cap="flat" cmpd="sng">
            <a:solidFill>
              <a:schemeClr val="tx1"/>
            </a:solidFill>
            <a:prstDash val="solid"/>
            <a:headEnd type="none" w="med" len="med"/>
            <a:tailEnd type="none" w="med" len="med"/>
          </a:ln>
        </p:spPr>
        <p:txBody>
          <a:bodyPr wrap="none" anchor="ctr" anchorCtr="0"/>
          <a:p>
            <a:pPr algn="ctr"/>
            <a:r>
              <a:rPr sz="3200" dirty="0">
                <a:solidFill>
                  <a:schemeClr val="accent2"/>
                </a:solidFill>
                <a:latin typeface="Times New Roman" panose="02020603050405020304" pitchFamily="18" charset="0"/>
              </a:rPr>
              <a:t>A.</a:t>
            </a:r>
            <a:endParaRPr sz="3200" dirty="0">
              <a:solidFill>
                <a:schemeClr val="accent2"/>
              </a:solidFill>
              <a:latin typeface="Times New Roman" panose="02020603050405020304" pitchFamily="18" charset="0"/>
            </a:endParaRPr>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96611">
                                            <p:txEl>
                                              <p:charRg st="0" end="69"/>
                                            </p:txEl>
                                          </p:spTgt>
                                        </p:tgtEl>
                                        <p:attrNameLst>
                                          <p:attrName>style.visibility</p:attrName>
                                        </p:attrNameLst>
                                      </p:cBhvr>
                                      <p:to>
                                        <p:strVal val="visible"/>
                                      </p:to>
                                    </p:set>
                                    <p:animEffect transition="in" filter="barn(inHorizontal)">
                                      <p:cBhvr>
                                        <p:cTn id="7" dur="1000"/>
                                        <p:tgtEl>
                                          <p:spTgt spid="196611">
                                            <p:txEl>
                                              <p:charRg st="0" end="6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96611">
                                            <p:txEl>
                                              <p:charRg st="69" end="87"/>
                                            </p:txEl>
                                          </p:spTgt>
                                        </p:tgtEl>
                                        <p:attrNameLst>
                                          <p:attrName>style.visibility</p:attrName>
                                        </p:attrNameLst>
                                      </p:cBhvr>
                                      <p:to>
                                        <p:strVal val="visible"/>
                                      </p:to>
                                    </p:set>
                                    <p:animEffect transition="in" filter="barn(inHorizontal)">
                                      <p:cBhvr>
                                        <p:cTn id="12" dur="1000"/>
                                        <p:tgtEl>
                                          <p:spTgt spid="196611">
                                            <p:txEl>
                                              <p:charRg st="69" end="8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96611">
                                            <p:txEl>
                                              <p:charRg st="87" end="103"/>
                                            </p:txEl>
                                          </p:spTgt>
                                        </p:tgtEl>
                                        <p:attrNameLst>
                                          <p:attrName>style.visibility</p:attrName>
                                        </p:attrNameLst>
                                      </p:cBhvr>
                                      <p:to>
                                        <p:strVal val="visible"/>
                                      </p:to>
                                    </p:set>
                                    <p:animEffect transition="in" filter="barn(inHorizontal)">
                                      <p:cBhvr>
                                        <p:cTn id="17" dur="1000"/>
                                        <p:tgtEl>
                                          <p:spTgt spid="196611">
                                            <p:txEl>
                                              <p:charRg st="87" end="10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96611">
                                            <p:txEl>
                                              <p:charRg st="103" end="125"/>
                                            </p:txEl>
                                          </p:spTgt>
                                        </p:tgtEl>
                                        <p:attrNameLst>
                                          <p:attrName>style.visibility</p:attrName>
                                        </p:attrNameLst>
                                      </p:cBhvr>
                                      <p:to>
                                        <p:strVal val="visible"/>
                                      </p:to>
                                    </p:set>
                                    <p:animEffect transition="in" filter="barn(inHorizontal)">
                                      <p:cBhvr>
                                        <p:cTn id="22" dur="1000"/>
                                        <p:tgtEl>
                                          <p:spTgt spid="196611">
                                            <p:txEl>
                                              <p:charRg st="103" end="12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196611">
                                            <p:txEl>
                                              <p:charRg st="125" end="143"/>
                                            </p:txEl>
                                          </p:spTgt>
                                        </p:tgtEl>
                                        <p:attrNameLst>
                                          <p:attrName>style.visibility</p:attrName>
                                        </p:attrNameLst>
                                      </p:cBhvr>
                                      <p:to>
                                        <p:strVal val="visible"/>
                                      </p:to>
                                    </p:set>
                                    <p:animEffect transition="in" filter="barn(inHorizontal)">
                                      <p:cBhvr>
                                        <p:cTn id="27" dur="1000"/>
                                        <p:tgtEl>
                                          <p:spTgt spid="196611">
                                            <p:txEl>
                                              <p:charRg st="125" end="14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196612"/>
                                        </p:tgtEl>
                                        <p:attrNameLst>
                                          <p:attrName>style.visibility</p:attrName>
                                        </p:attrNameLst>
                                      </p:cBhvr>
                                      <p:to>
                                        <p:strVal val="visible"/>
                                      </p:to>
                                    </p:set>
                                    <p:anim calcmode="lin" valueType="num">
                                      <p:cBhvr additive="base">
                                        <p:cTn id="32" dur="500" fill="hold"/>
                                        <p:tgtEl>
                                          <p:spTgt spid="196612"/>
                                        </p:tgtEl>
                                        <p:attrNameLst>
                                          <p:attrName>ppt_x</p:attrName>
                                        </p:attrNameLst>
                                      </p:cBhvr>
                                      <p:tavLst>
                                        <p:tav tm="0">
                                          <p:val>
                                            <p:strVal val="#ppt_x"/>
                                          </p:val>
                                        </p:tav>
                                        <p:tav tm="100000">
                                          <p:val>
                                            <p:strVal val="#ppt_x"/>
                                          </p:val>
                                        </p:tav>
                                      </p:tavLst>
                                    </p:anim>
                                    <p:anim calcmode="lin" valueType="num">
                                      <p:cBhvr additive="base">
                                        <p:cTn id="33" dur="500" fill="hold"/>
                                        <p:tgtEl>
                                          <p:spTgt spid="1966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1" grpId="0" build="p"/>
      <p:bldP spid="196612"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97635" name="Rectangle 3"/>
          <p:cNvSpPr>
            <a:spLocks noGrp="1"/>
          </p:cNvSpPr>
          <p:nvPr>
            <p:ph idx="1"/>
          </p:nvPr>
        </p:nvSpPr>
        <p:spPr>
          <a:xfrm>
            <a:off x="76200" y="533400"/>
            <a:ext cx="8763000" cy="6324600"/>
          </a:xfrm>
          <a:ln/>
        </p:spPr>
        <p:txBody>
          <a:bodyPr vert="horz" wrap="square" lIns="91440" tIns="45720" rIns="91440" bIns="45720" anchor="t" anchorCtr="0"/>
          <a:p>
            <a:pPr marL="571500" indent="-571500" algn="just" eaLnBrk="1" hangingPunct="1">
              <a:buNone/>
            </a:pPr>
            <a:r>
              <a:rPr sz="3600" b="1" dirty="0">
                <a:solidFill>
                  <a:srgbClr val="0000FF"/>
                </a:solidFill>
                <a:latin typeface="Times New Roman" panose="02020603050405020304" pitchFamily="18" charset="0"/>
              </a:rPr>
              <a:t>3. Các nhân vật phụ đã góp phần:</a:t>
            </a:r>
            <a:endParaRPr sz="3600" b="1" dirty="0">
              <a:solidFill>
                <a:srgbClr val="0000FF"/>
              </a:solidFill>
              <a:latin typeface="Times New Roman" panose="02020603050405020304" pitchFamily="18" charset="0"/>
            </a:endParaRPr>
          </a:p>
          <a:p>
            <a:pPr marL="571500" indent="-571500" algn="just" eaLnBrk="1" hangingPunct="1">
              <a:buNone/>
            </a:pPr>
            <a:r>
              <a:rPr sz="3600" b="1" dirty="0">
                <a:solidFill>
                  <a:srgbClr val="0000FF"/>
                </a:solidFill>
                <a:latin typeface="Times New Roman" panose="02020603050405020304" pitchFamily="18" charset="0"/>
              </a:rPr>
              <a:t>	  A. Tô đậm thêm chân dung nhân vật chính </a:t>
            </a:r>
            <a:endParaRPr sz="3600" b="1" dirty="0">
              <a:solidFill>
                <a:srgbClr val="0000FF"/>
              </a:solidFill>
              <a:latin typeface="Times New Roman" panose="02020603050405020304" pitchFamily="18" charset="0"/>
            </a:endParaRPr>
          </a:p>
          <a:p>
            <a:pPr marL="571500" indent="-571500" algn="just" eaLnBrk="1" hangingPunct="1">
              <a:buNone/>
            </a:pPr>
            <a:r>
              <a:rPr sz="3600" b="1" dirty="0">
                <a:solidFill>
                  <a:srgbClr val="0000FF"/>
                </a:solidFill>
                <a:latin typeface="Times New Roman" panose="02020603050405020304" pitchFamily="18" charset="0"/>
              </a:rPr>
              <a:t>	  B. Tô đậm thêm chân dung nhân vật chính và thể hiện chủ đề tác phẩm.</a:t>
            </a:r>
            <a:endParaRPr sz="3600" b="1" dirty="0">
              <a:solidFill>
                <a:srgbClr val="0000FF"/>
              </a:solidFill>
              <a:latin typeface="Times New Roman" panose="02020603050405020304" pitchFamily="18" charset="0"/>
            </a:endParaRPr>
          </a:p>
          <a:p>
            <a:pPr marL="571500" indent="-571500" algn="just" eaLnBrk="1" hangingPunct="1">
              <a:buNone/>
            </a:pPr>
            <a:r>
              <a:rPr sz="3600" b="1" dirty="0">
                <a:solidFill>
                  <a:srgbClr val="0000FF"/>
                </a:solidFill>
                <a:latin typeface="Times New Roman" panose="02020603050405020304" pitchFamily="18" charset="0"/>
              </a:rPr>
              <a:t>	  C. Đẩy các tình huống truyện trở nên gay cấn, hấp dẫn hơn.</a:t>
            </a:r>
            <a:endParaRPr sz="3600" b="1" dirty="0">
              <a:solidFill>
                <a:srgbClr val="0000FF"/>
              </a:solidFill>
              <a:latin typeface="Times New Roman" panose="02020603050405020304" pitchFamily="18" charset="0"/>
            </a:endParaRPr>
          </a:p>
          <a:p>
            <a:pPr marL="571500" indent="-571500" algn="just" eaLnBrk="1" hangingPunct="1">
              <a:buNone/>
            </a:pPr>
            <a:r>
              <a:rPr sz="3600" b="1" dirty="0">
                <a:solidFill>
                  <a:srgbClr val="0000FF"/>
                </a:solidFill>
                <a:latin typeface="Times New Roman" panose="02020603050405020304" pitchFamily="18" charset="0"/>
              </a:rPr>
              <a:t>	  D. Chỉ B,C đúng.</a:t>
            </a:r>
            <a:endParaRPr sz="3600" b="1" dirty="0">
              <a:solidFill>
                <a:srgbClr val="0000FF"/>
              </a:solidFill>
              <a:latin typeface="Times New Roman" panose="02020603050405020304" pitchFamily="18" charset="0"/>
            </a:endParaRPr>
          </a:p>
          <a:p>
            <a:pPr marL="571500" indent="-571500" algn="just" eaLnBrk="1" hangingPunct="1">
              <a:buNone/>
            </a:pPr>
            <a:r>
              <a:rPr sz="3600" b="1" dirty="0">
                <a:solidFill>
                  <a:srgbClr val="0000FF"/>
                </a:solidFill>
                <a:latin typeface="Times New Roman" panose="02020603050405020304" pitchFamily="18" charset="0"/>
              </a:rPr>
              <a:t>			</a:t>
            </a:r>
            <a:endParaRPr sz="3600" b="1" dirty="0">
              <a:solidFill>
                <a:srgbClr val="0000FF"/>
              </a:solidFill>
              <a:latin typeface="Times New Roman" panose="02020603050405020304" pitchFamily="18" charset="0"/>
            </a:endParaRPr>
          </a:p>
        </p:txBody>
      </p:sp>
      <p:sp>
        <p:nvSpPr>
          <p:cNvPr id="197636" name="Oval 4"/>
          <p:cNvSpPr/>
          <p:nvPr/>
        </p:nvSpPr>
        <p:spPr>
          <a:xfrm>
            <a:off x="762000" y="2438400"/>
            <a:ext cx="762000" cy="685800"/>
          </a:xfrm>
          <a:prstGeom prst="ellipse">
            <a:avLst/>
          </a:prstGeom>
          <a:solidFill>
            <a:srgbClr val="FFFF00"/>
          </a:solidFill>
          <a:ln w="9525" cap="flat" cmpd="sng">
            <a:solidFill>
              <a:schemeClr val="tx1"/>
            </a:solidFill>
            <a:prstDash val="solid"/>
            <a:headEnd type="none" w="med" len="med"/>
            <a:tailEnd type="none" w="med" len="med"/>
          </a:ln>
        </p:spPr>
        <p:txBody>
          <a:bodyPr wrap="none" anchor="ctr" anchorCtr="0"/>
          <a:p>
            <a:pPr algn="ctr"/>
            <a:r>
              <a:rPr sz="3600" dirty="0">
                <a:solidFill>
                  <a:schemeClr val="accent2"/>
                </a:solidFill>
                <a:latin typeface="Times New Roman" panose="02020603050405020304" pitchFamily="18" charset="0"/>
              </a:rPr>
              <a:t>B.</a:t>
            </a:r>
            <a:endParaRPr sz="3600" dirty="0">
              <a:solidFill>
                <a:schemeClr val="accent2"/>
              </a:solidFill>
              <a:latin typeface="Times New Roman" panose="02020603050405020304" pitchFamily="18" charset="0"/>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197635">
                                            <p:txEl>
                                              <p:charRg st="0" end="33"/>
                                            </p:txEl>
                                          </p:spTgt>
                                        </p:tgtEl>
                                        <p:attrNameLst>
                                          <p:attrName>style.visibility</p:attrName>
                                        </p:attrNameLst>
                                      </p:cBhvr>
                                      <p:to>
                                        <p:strVal val="visible"/>
                                      </p:to>
                                    </p:set>
                                    <p:animEffect transition="in" filter="barn(inHorizontal)">
                                      <p:cBhvr>
                                        <p:cTn id="7" dur="1000"/>
                                        <p:tgtEl>
                                          <p:spTgt spid="197635">
                                            <p:txEl>
                                              <p:charRg st="0" end="3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6" fill="hold" grpId="0" nodeType="clickEffect">
                                  <p:stCondLst>
                                    <p:cond delay="0"/>
                                  </p:stCondLst>
                                  <p:childTnLst>
                                    <p:set>
                                      <p:cBhvr>
                                        <p:cTn id="11" dur="1" fill="hold">
                                          <p:stCondLst>
                                            <p:cond delay="0"/>
                                          </p:stCondLst>
                                        </p:cTn>
                                        <p:tgtEl>
                                          <p:spTgt spid="197635">
                                            <p:txEl>
                                              <p:charRg st="33" end="77"/>
                                            </p:txEl>
                                          </p:spTgt>
                                        </p:tgtEl>
                                        <p:attrNameLst>
                                          <p:attrName>style.visibility</p:attrName>
                                        </p:attrNameLst>
                                      </p:cBhvr>
                                      <p:to>
                                        <p:strVal val="visible"/>
                                      </p:to>
                                    </p:set>
                                    <p:animEffect transition="in" filter="barn(inHorizontal)">
                                      <p:cBhvr>
                                        <p:cTn id="12" dur="1000"/>
                                        <p:tgtEl>
                                          <p:spTgt spid="197635">
                                            <p:txEl>
                                              <p:charRg st="33" end="7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6" fill="hold" grpId="0" nodeType="clickEffect">
                                  <p:stCondLst>
                                    <p:cond delay="0"/>
                                  </p:stCondLst>
                                  <p:childTnLst>
                                    <p:set>
                                      <p:cBhvr>
                                        <p:cTn id="16" dur="1" fill="hold">
                                          <p:stCondLst>
                                            <p:cond delay="0"/>
                                          </p:stCondLst>
                                        </p:cTn>
                                        <p:tgtEl>
                                          <p:spTgt spid="197635">
                                            <p:txEl>
                                              <p:charRg st="77" end="149"/>
                                            </p:txEl>
                                          </p:spTgt>
                                        </p:tgtEl>
                                        <p:attrNameLst>
                                          <p:attrName>style.visibility</p:attrName>
                                        </p:attrNameLst>
                                      </p:cBhvr>
                                      <p:to>
                                        <p:strVal val="visible"/>
                                      </p:to>
                                    </p:set>
                                    <p:animEffect transition="in" filter="barn(inHorizontal)">
                                      <p:cBhvr>
                                        <p:cTn id="17" dur="1000"/>
                                        <p:tgtEl>
                                          <p:spTgt spid="197635">
                                            <p:txEl>
                                              <p:charRg st="77" end="14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6" fill="hold" grpId="0" nodeType="clickEffect">
                                  <p:stCondLst>
                                    <p:cond delay="0"/>
                                  </p:stCondLst>
                                  <p:childTnLst>
                                    <p:set>
                                      <p:cBhvr>
                                        <p:cTn id="21" dur="1" fill="hold">
                                          <p:stCondLst>
                                            <p:cond delay="0"/>
                                          </p:stCondLst>
                                        </p:cTn>
                                        <p:tgtEl>
                                          <p:spTgt spid="197635">
                                            <p:txEl>
                                              <p:charRg st="149" end="211"/>
                                            </p:txEl>
                                          </p:spTgt>
                                        </p:tgtEl>
                                        <p:attrNameLst>
                                          <p:attrName>style.visibility</p:attrName>
                                        </p:attrNameLst>
                                      </p:cBhvr>
                                      <p:to>
                                        <p:strVal val="visible"/>
                                      </p:to>
                                    </p:set>
                                    <p:animEffect transition="in" filter="barn(inHorizontal)">
                                      <p:cBhvr>
                                        <p:cTn id="22" dur="1000"/>
                                        <p:tgtEl>
                                          <p:spTgt spid="197635">
                                            <p:txEl>
                                              <p:charRg st="149" end="2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6" fill="hold" grpId="0" nodeType="clickEffect">
                                  <p:stCondLst>
                                    <p:cond delay="0"/>
                                  </p:stCondLst>
                                  <p:childTnLst>
                                    <p:set>
                                      <p:cBhvr>
                                        <p:cTn id="26" dur="1" fill="hold">
                                          <p:stCondLst>
                                            <p:cond delay="0"/>
                                          </p:stCondLst>
                                        </p:cTn>
                                        <p:tgtEl>
                                          <p:spTgt spid="197635">
                                            <p:txEl>
                                              <p:charRg st="211" end="231"/>
                                            </p:txEl>
                                          </p:spTgt>
                                        </p:tgtEl>
                                        <p:attrNameLst>
                                          <p:attrName>style.visibility</p:attrName>
                                        </p:attrNameLst>
                                      </p:cBhvr>
                                      <p:to>
                                        <p:strVal val="visible"/>
                                      </p:to>
                                    </p:set>
                                    <p:animEffect transition="in" filter="barn(inHorizontal)">
                                      <p:cBhvr>
                                        <p:cTn id="27" dur="1000"/>
                                        <p:tgtEl>
                                          <p:spTgt spid="197635">
                                            <p:txEl>
                                              <p:charRg st="211" end="23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0" presetClass="entr" presetSubtype="0" decel="100000" fill="hold" grpId="0" nodeType="clickEffect">
                                  <p:stCondLst>
                                    <p:cond delay="0"/>
                                  </p:stCondLst>
                                  <p:childTnLst>
                                    <p:set>
                                      <p:cBhvr>
                                        <p:cTn id="31" dur="1" fill="hold">
                                          <p:stCondLst>
                                            <p:cond delay="0"/>
                                          </p:stCondLst>
                                        </p:cTn>
                                        <p:tgtEl>
                                          <p:spTgt spid="197636"/>
                                        </p:tgtEl>
                                        <p:attrNameLst>
                                          <p:attrName>style.visibility</p:attrName>
                                        </p:attrNameLst>
                                      </p:cBhvr>
                                      <p:to>
                                        <p:strVal val="visible"/>
                                      </p:to>
                                    </p:set>
                                    <p:anim calcmode="lin" valueType="num">
                                      <p:cBhvr>
                                        <p:cTn id="32" dur="1000" fill="hold"/>
                                        <p:tgtEl>
                                          <p:spTgt spid="197636"/>
                                        </p:tgtEl>
                                        <p:attrNameLst>
                                          <p:attrName>ppt_w</p:attrName>
                                        </p:attrNameLst>
                                      </p:cBhvr>
                                      <p:tavLst>
                                        <p:tav tm="0">
                                          <p:val>
                                            <p:strVal val="#ppt_w+.3"/>
                                          </p:val>
                                        </p:tav>
                                        <p:tav tm="100000">
                                          <p:val>
                                            <p:strVal val="#ppt_w"/>
                                          </p:val>
                                        </p:tav>
                                      </p:tavLst>
                                    </p:anim>
                                    <p:anim calcmode="lin" valueType="num">
                                      <p:cBhvr>
                                        <p:cTn id="33" dur="1000" fill="hold"/>
                                        <p:tgtEl>
                                          <p:spTgt spid="197636"/>
                                        </p:tgtEl>
                                        <p:attrNameLst>
                                          <p:attrName>ppt_h</p:attrName>
                                        </p:attrNameLst>
                                      </p:cBhvr>
                                      <p:tavLst>
                                        <p:tav tm="0">
                                          <p:val>
                                            <p:strVal val="#ppt_h"/>
                                          </p:val>
                                        </p:tav>
                                        <p:tav tm="100000">
                                          <p:val>
                                            <p:strVal val="#ppt_h"/>
                                          </p:val>
                                        </p:tav>
                                      </p:tavLst>
                                    </p:anim>
                                    <p:animEffect transition="in" filter="fade">
                                      <p:cBhvr>
                                        <p:cTn id="34" dur="1000"/>
                                        <p:tgtEl>
                                          <p:spTgt spid="1976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5" grpId="0" build="p"/>
      <p:bldP spid="197636"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99683" name="Rectangle 3"/>
          <p:cNvSpPr>
            <a:spLocks noGrp="1"/>
          </p:cNvSpPr>
          <p:nvPr>
            <p:ph idx="1"/>
          </p:nvPr>
        </p:nvSpPr>
        <p:spPr>
          <a:xfrm>
            <a:off x="0" y="381000"/>
            <a:ext cx="8991600" cy="4724400"/>
          </a:xfrm>
          <a:ln/>
        </p:spPr>
        <p:txBody>
          <a:bodyPr vert="horz" wrap="square" lIns="91440" tIns="45720" rIns="91440" bIns="45720" anchor="t" anchorCtr="0"/>
          <a:p>
            <a:pPr marL="571500" indent="-571500" algn="just" eaLnBrk="1" hangingPunct="1">
              <a:buNone/>
            </a:pPr>
            <a:r>
              <a:rPr sz="3600" b="1" dirty="0">
                <a:solidFill>
                  <a:srgbClr val="0000FF"/>
                </a:solidFill>
                <a:latin typeface="Times New Roman" panose="02020603050405020304" pitchFamily="18" charset="0"/>
              </a:rPr>
              <a:t>4. Chất trữ tình trong truyện toát lên chủ yếu từ:</a:t>
            </a:r>
            <a:endParaRPr sz="3600" b="1" dirty="0">
              <a:solidFill>
                <a:srgbClr val="0000FF"/>
              </a:solidFill>
              <a:latin typeface="Times New Roman" panose="02020603050405020304" pitchFamily="18" charset="0"/>
            </a:endParaRPr>
          </a:p>
          <a:p>
            <a:pPr marL="571500" indent="-571500" algn="just" eaLnBrk="1" hangingPunct="1">
              <a:buNone/>
            </a:pPr>
            <a:r>
              <a:rPr sz="3600" b="1" dirty="0">
                <a:solidFill>
                  <a:srgbClr val="0000FF"/>
                </a:solidFill>
                <a:latin typeface="Times New Roman" panose="02020603050405020304" pitchFamily="18" charset="0"/>
              </a:rPr>
              <a:t>		A. Phong cảnh thiên nhiên đẹp và thơ mộng.</a:t>
            </a:r>
            <a:endParaRPr sz="3600" b="1" dirty="0">
              <a:solidFill>
                <a:srgbClr val="0000FF"/>
              </a:solidFill>
              <a:latin typeface="Times New Roman" panose="02020603050405020304" pitchFamily="18" charset="0"/>
            </a:endParaRPr>
          </a:p>
          <a:p>
            <a:pPr marL="571500" indent="-571500" algn="just" eaLnBrk="1" hangingPunct="1">
              <a:buNone/>
            </a:pPr>
            <a:r>
              <a:rPr sz="3600" b="1" dirty="0">
                <a:solidFill>
                  <a:srgbClr val="0000FF"/>
                </a:solidFill>
                <a:latin typeface="Times New Roman" panose="02020603050405020304" pitchFamily="18" charset="0"/>
              </a:rPr>
              <a:t>		B. Nội dung của truyện.				C. Vẻ đẹp của những con người trong truyện.</a:t>
            </a:r>
            <a:endParaRPr sz="3600" b="1" dirty="0">
              <a:solidFill>
                <a:srgbClr val="0000FF"/>
              </a:solidFill>
              <a:latin typeface="Times New Roman" panose="02020603050405020304" pitchFamily="18" charset="0"/>
            </a:endParaRPr>
          </a:p>
          <a:p>
            <a:pPr marL="571500" indent="-571500" algn="just" eaLnBrk="1" hangingPunct="1">
              <a:buNone/>
            </a:pPr>
            <a:r>
              <a:rPr sz="3600" b="1" dirty="0">
                <a:solidFill>
                  <a:srgbClr val="0000FF"/>
                </a:solidFill>
                <a:latin typeface="Times New Roman" panose="02020603050405020304" pitchFamily="18" charset="0"/>
              </a:rPr>
              <a:t>		D. Cả A,B,C đều đúng.</a:t>
            </a:r>
            <a:endParaRPr sz="3600" b="1" dirty="0">
              <a:solidFill>
                <a:srgbClr val="0000FF"/>
              </a:solidFill>
              <a:latin typeface="Times New Roman" panose="02020603050405020304" pitchFamily="18" charset="0"/>
            </a:endParaRPr>
          </a:p>
        </p:txBody>
      </p:sp>
      <p:sp>
        <p:nvSpPr>
          <p:cNvPr id="199684" name="Oval 4"/>
          <p:cNvSpPr/>
          <p:nvPr/>
        </p:nvSpPr>
        <p:spPr>
          <a:xfrm>
            <a:off x="838200" y="4572000"/>
            <a:ext cx="762000" cy="685800"/>
          </a:xfrm>
          <a:prstGeom prst="ellipse">
            <a:avLst/>
          </a:prstGeom>
          <a:solidFill>
            <a:srgbClr val="FFFF00"/>
          </a:solidFill>
          <a:ln w="9525" cap="flat" cmpd="sng">
            <a:solidFill>
              <a:schemeClr val="tx1"/>
            </a:solidFill>
            <a:prstDash val="solid"/>
            <a:headEnd type="none" w="med" len="med"/>
            <a:tailEnd type="none" w="med" len="med"/>
          </a:ln>
        </p:spPr>
        <p:txBody>
          <a:bodyPr wrap="none" anchor="ctr" anchorCtr="0"/>
          <a:p>
            <a:pPr algn="ctr"/>
            <a:r>
              <a:rPr sz="3600" dirty="0">
                <a:solidFill>
                  <a:schemeClr val="accent2"/>
                </a:solidFill>
                <a:latin typeface="Times New Roman" panose="02020603050405020304" pitchFamily="18" charset="0"/>
              </a:rPr>
              <a:t>D.</a:t>
            </a:r>
            <a:endParaRPr sz="3600" dirty="0">
              <a:solidFill>
                <a:schemeClr val="accent2"/>
              </a:solidFill>
              <a:latin typeface="Times New Roman" panose="02020603050405020304" pitchFamily="18" charset="0"/>
            </a:endParaRPr>
          </a:p>
        </p:txBody>
      </p:sp>
    </p:spTree>
  </p:cSld>
  <p:clrMapOvr>
    <a:masterClrMapping/>
  </p:clrMapOvr>
  <p:transition>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9683">
                                            <p:txEl>
                                              <p:charRg st="0" end="51"/>
                                            </p:txEl>
                                          </p:spTgt>
                                        </p:tgtEl>
                                        <p:attrNameLst>
                                          <p:attrName>style.visibility</p:attrName>
                                        </p:attrNameLst>
                                      </p:cBhvr>
                                      <p:to>
                                        <p:strVal val="visible"/>
                                      </p:to>
                                    </p:set>
                                    <p:animEffect transition="in" filter="blinds(horizontal)">
                                      <p:cBhvr>
                                        <p:cTn id="7" dur="500"/>
                                        <p:tgtEl>
                                          <p:spTgt spid="199683">
                                            <p:txEl>
                                              <p:charRg st="0" end="5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9683">
                                            <p:txEl>
                                              <p:charRg st="51" end="96"/>
                                            </p:txEl>
                                          </p:spTgt>
                                        </p:tgtEl>
                                        <p:attrNameLst>
                                          <p:attrName>style.visibility</p:attrName>
                                        </p:attrNameLst>
                                      </p:cBhvr>
                                      <p:to>
                                        <p:strVal val="visible"/>
                                      </p:to>
                                    </p:set>
                                    <p:animEffect transition="in" filter="blinds(horizontal)">
                                      <p:cBhvr>
                                        <p:cTn id="12" dur="500"/>
                                        <p:tgtEl>
                                          <p:spTgt spid="199683">
                                            <p:txEl>
                                              <p:charRg st="51" end="9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9683">
                                            <p:txEl>
                                              <p:charRg st="96" end="169"/>
                                            </p:txEl>
                                          </p:spTgt>
                                        </p:tgtEl>
                                        <p:attrNameLst>
                                          <p:attrName>style.visibility</p:attrName>
                                        </p:attrNameLst>
                                      </p:cBhvr>
                                      <p:to>
                                        <p:strVal val="visible"/>
                                      </p:to>
                                    </p:set>
                                    <p:animEffect transition="in" filter="blinds(horizontal)">
                                      <p:cBhvr>
                                        <p:cTn id="17" dur="500"/>
                                        <p:tgtEl>
                                          <p:spTgt spid="199683">
                                            <p:txEl>
                                              <p:charRg st="96" end="16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99683">
                                            <p:txEl>
                                              <p:charRg st="169" end="193"/>
                                            </p:txEl>
                                          </p:spTgt>
                                        </p:tgtEl>
                                        <p:attrNameLst>
                                          <p:attrName>style.visibility</p:attrName>
                                        </p:attrNameLst>
                                      </p:cBhvr>
                                      <p:to>
                                        <p:strVal val="visible"/>
                                      </p:to>
                                    </p:set>
                                    <p:animEffect transition="in" filter="blinds(horizontal)">
                                      <p:cBhvr>
                                        <p:cTn id="22" dur="500"/>
                                        <p:tgtEl>
                                          <p:spTgt spid="199683">
                                            <p:txEl>
                                              <p:charRg st="169" end="19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0" presetClass="entr" presetSubtype="0" decel="100000" fill="hold" grpId="0" nodeType="clickEffect">
                                  <p:stCondLst>
                                    <p:cond delay="0"/>
                                  </p:stCondLst>
                                  <p:childTnLst>
                                    <p:set>
                                      <p:cBhvr>
                                        <p:cTn id="26" dur="1" fill="hold">
                                          <p:stCondLst>
                                            <p:cond delay="0"/>
                                          </p:stCondLst>
                                        </p:cTn>
                                        <p:tgtEl>
                                          <p:spTgt spid="199684"/>
                                        </p:tgtEl>
                                        <p:attrNameLst>
                                          <p:attrName>style.visibility</p:attrName>
                                        </p:attrNameLst>
                                      </p:cBhvr>
                                      <p:to>
                                        <p:strVal val="visible"/>
                                      </p:to>
                                    </p:set>
                                    <p:anim calcmode="lin" valueType="num">
                                      <p:cBhvr>
                                        <p:cTn id="27" dur="1000" fill="hold"/>
                                        <p:tgtEl>
                                          <p:spTgt spid="199684"/>
                                        </p:tgtEl>
                                        <p:attrNameLst>
                                          <p:attrName>ppt_w</p:attrName>
                                        </p:attrNameLst>
                                      </p:cBhvr>
                                      <p:tavLst>
                                        <p:tav tm="0">
                                          <p:val>
                                            <p:strVal val="#ppt_w+.3"/>
                                          </p:val>
                                        </p:tav>
                                        <p:tav tm="100000">
                                          <p:val>
                                            <p:strVal val="#ppt_w"/>
                                          </p:val>
                                        </p:tav>
                                      </p:tavLst>
                                    </p:anim>
                                    <p:anim calcmode="lin" valueType="num">
                                      <p:cBhvr>
                                        <p:cTn id="28" dur="1000" fill="hold"/>
                                        <p:tgtEl>
                                          <p:spTgt spid="199684"/>
                                        </p:tgtEl>
                                        <p:attrNameLst>
                                          <p:attrName>ppt_h</p:attrName>
                                        </p:attrNameLst>
                                      </p:cBhvr>
                                      <p:tavLst>
                                        <p:tav tm="0">
                                          <p:val>
                                            <p:strVal val="#ppt_h"/>
                                          </p:val>
                                        </p:tav>
                                        <p:tav tm="100000">
                                          <p:val>
                                            <p:strVal val="#ppt_h"/>
                                          </p:val>
                                        </p:tav>
                                      </p:tavLst>
                                    </p:anim>
                                    <p:animEffect transition="in" filter="fade">
                                      <p:cBhvr>
                                        <p:cTn id="29" dur="1000"/>
                                        <p:tgtEl>
                                          <p:spTgt spid="199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683" grpId="0" build="p"/>
      <p:bldP spid="19968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8914" name="Picture 2" descr="101490386_0924607c94"/>
          <p:cNvPicPr>
            <a:picLocks noChangeAspect="1"/>
          </p:cNvPicPr>
          <p:nvPr/>
        </p:nvPicPr>
        <p:blipFill>
          <a:blip r:embed="rId1"/>
          <a:stretch>
            <a:fillRect/>
          </a:stretch>
        </p:blipFill>
        <p:spPr>
          <a:xfrm>
            <a:off x="0" y="0"/>
            <a:ext cx="9144000" cy="6858000"/>
          </a:xfrm>
          <a:prstGeom prst="rect">
            <a:avLst/>
          </a:prstGeom>
          <a:noFill/>
          <a:ln w="9525" cap="flat" cmpd="sng">
            <a:solidFill>
              <a:srgbClr val="0000FF"/>
            </a:solidFill>
            <a:prstDash val="solid"/>
            <a:miter/>
            <a:headEnd type="none" w="med" len="med"/>
            <a:tailEnd type="none" w="med" len="med"/>
          </a:ln>
        </p:spPr>
      </p:pic>
    </p:spTree>
  </p:cSld>
  <p:clrMapOvr>
    <a:masterClrMapping/>
  </p:clrMapOvr>
  <p:transition spd="slow" advTm="2000">
    <p:fade/>
  </p:transition>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58374" name="Text Box 6"/>
          <p:cNvSpPr txBox="1"/>
          <p:nvPr/>
        </p:nvSpPr>
        <p:spPr>
          <a:xfrm>
            <a:off x="152400" y="1371600"/>
            <a:ext cx="2819400" cy="519113"/>
          </a:xfrm>
          <a:prstGeom prst="rect">
            <a:avLst/>
          </a:prstGeom>
          <a:noFill/>
          <a:ln w="9525">
            <a:noFill/>
          </a:ln>
        </p:spPr>
        <p:txBody>
          <a:bodyPr>
            <a:spAutoFit/>
          </a:bodyPr>
          <a:p>
            <a:pPr algn="ctr"/>
            <a:r>
              <a:rPr dirty="0">
                <a:solidFill>
                  <a:srgbClr val="0000FF"/>
                </a:solidFill>
                <a:latin typeface="Times New Roman" panose="02020603050405020304" pitchFamily="18" charset="0"/>
              </a:rPr>
              <a:t>2.Tác phẩm: </a:t>
            </a:r>
            <a:endParaRPr dirty="0">
              <a:solidFill>
                <a:srgbClr val="0000FF"/>
              </a:solidFill>
              <a:latin typeface="Times New Roman" panose="02020603050405020304" pitchFamily="18" charset="0"/>
            </a:endParaRPr>
          </a:p>
        </p:txBody>
      </p:sp>
      <p:sp>
        <p:nvSpPr>
          <p:cNvPr id="58380" name="Text Box 12"/>
          <p:cNvSpPr txBox="1"/>
          <p:nvPr/>
        </p:nvSpPr>
        <p:spPr>
          <a:xfrm>
            <a:off x="152400" y="5486400"/>
            <a:ext cx="8229600" cy="946150"/>
          </a:xfrm>
          <a:prstGeom prst="rect">
            <a:avLst/>
          </a:prstGeom>
          <a:noFill/>
          <a:ln w="9525">
            <a:noFill/>
          </a:ln>
        </p:spPr>
        <p:txBody>
          <a:bodyPr>
            <a:spAutoFit/>
          </a:bodyPr>
          <a:p>
            <a:pPr eaLnBrk="1" hangingPunct="1">
              <a:spcBef>
                <a:spcPct val="20000"/>
              </a:spcBef>
            </a:pPr>
            <a:r>
              <a:rPr dirty="0">
                <a:latin typeface="Times New Roman" panose="02020603050405020304" pitchFamily="18" charset="0"/>
              </a:rPr>
              <a:t>-Viết 1970 nhân chuyến đi Lào Cai vào mùa hè, in trong tập“ Giữa trong xanh”- 1972.</a:t>
            </a:r>
            <a:endParaRPr dirty="0">
              <a:latin typeface="Times New Roman" panose="02020603050405020304" pitchFamily="18" charset="0"/>
            </a:endParaRPr>
          </a:p>
        </p:txBody>
      </p:sp>
      <p:pic>
        <p:nvPicPr>
          <p:cNvPr id="11271" name="ncode_imageresizer_container_1" descr="IMG0155A"/>
          <p:cNvPicPr>
            <a:picLocks noChangeAspect="1"/>
          </p:cNvPicPr>
          <p:nvPr/>
        </p:nvPicPr>
        <p:blipFill>
          <a:blip r:embed="rId1"/>
          <a:stretch>
            <a:fillRect/>
          </a:stretch>
        </p:blipFill>
        <p:spPr>
          <a:xfrm>
            <a:off x="3962400" y="1524000"/>
            <a:ext cx="1371600" cy="1752600"/>
          </a:xfrm>
          <a:prstGeom prst="rect">
            <a:avLst/>
          </a:prstGeom>
          <a:noFill/>
          <a:ln w="9525">
            <a:noFill/>
          </a:ln>
        </p:spPr>
      </p:pic>
      <p:pic>
        <p:nvPicPr>
          <p:cNvPr id="11272" name="ncode_imageresizer_container_2" descr="IMG0156A"/>
          <p:cNvPicPr>
            <a:picLocks noChangeAspect="1"/>
          </p:cNvPicPr>
          <p:nvPr/>
        </p:nvPicPr>
        <p:blipFill>
          <a:blip r:embed="rId2"/>
          <a:stretch>
            <a:fillRect/>
          </a:stretch>
        </p:blipFill>
        <p:spPr>
          <a:xfrm>
            <a:off x="5334000" y="1524000"/>
            <a:ext cx="1295400" cy="1752600"/>
          </a:xfrm>
          <a:prstGeom prst="rect">
            <a:avLst/>
          </a:prstGeom>
          <a:noFill/>
          <a:ln w="9525">
            <a:noFill/>
          </a:ln>
        </p:spPr>
      </p:pic>
      <p:pic>
        <p:nvPicPr>
          <p:cNvPr id="11273" name="ncode_imageresizer_container_3" descr="IMG0157A"/>
          <p:cNvPicPr>
            <a:picLocks noChangeAspect="1"/>
          </p:cNvPicPr>
          <p:nvPr/>
        </p:nvPicPr>
        <p:blipFill>
          <a:blip r:embed="rId3"/>
          <a:stretch>
            <a:fillRect/>
          </a:stretch>
        </p:blipFill>
        <p:spPr>
          <a:xfrm>
            <a:off x="6629400" y="1524000"/>
            <a:ext cx="1219200" cy="1752600"/>
          </a:xfrm>
          <a:prstGeom prst="rect">
            <a:avLst/>
          </a:prstGeom>
          <a:noFill/>
          <a:ln w="9525">
            <a:noFill/>
          </a:ln>
        </p:spPr>
      </p:pic>
      <p:pic>
        <p:nvPicPr>
          <p:cNvPr id="11274" name="Picture 10" descr="DSC_0230"/>
          <p:cNvPicPr>
            <a:picLocks noChangeAspect="1"/>
          </p:cNvPicPr>
          <p:nvPr/>
        </p:nvPicPr>
        <p:blipFill>
          <a:blip r:embed="rId4"/>
          <a:stretch>
            <a:fillRect/>
          </a:stretch>
        </p:blipFill>
        <p:spPr>
          <a:xfrm>
            <a:off x="7848600" y="1524000"/>
            <a:ext cx="1143000" cy="1752600"/>
          </a:xfrm>
          <a:prstGeom prst="rect">
            <a:avLst/>
          </a:prstGeom>
          <a:noFill/>
          <a:ln w="9525">
            <a:noFill/>
          </a:ln>
        </p:spPr>
      </p:pic>
      <p:sp>
        <p:nvSpPr>
          <p:cNvPr id="7176" name="Text Box 11"/>
          <p:cNvSpPr txBox="1"/>
          <p:nvPr/>
        </p:nvSpPr>
        <p:spPr>
          <a:xfrm>
            <a:off x="838200" y="1447800"/>
            <a:ext cx="854075" cy="519113"/>
          </a:xfrm>
          <a:prstGeom prst="rect">
            <a:avLst/>
          </a:prstGeom>
          <a:noFill/>
          <a:ln w="9525">
            <a:noFill/>
          </a:ln>
        </p:spPr>
        <p:txBody>
          <a:bodyPr>
            <a:spAutoFit/>
          </a:bodyPr>
          <a:p>
            <a:endParaRPr dirty="0">
              <a:latin typeface="Times New Roman" panose="02020603050405020304" pitchFamily="18" charset="0"/>
            </a:endParaRPr>
          </a:p>
        </p:txBody>
      </p:sp>
      <p:sp>
        <p:nvSpPr>
          <p:cNvPr id="7177" name="Text Box 12"/>
          <p:cNvSpPr txBox="1"/>
          <p:nvPr/>
        </p:nvSpPr>
        <p:spPr>
          <a:xfrm>
            <a:off x="822325" y="1362075"/>
            <a:ext cx="184150" cy="519113"/>
          </a:xfrm>
          <a:prstGeom prst="rect">
            <a:avLst/>
          </a:prstGeom>
          <a:noFill/>
          <a:ln w="9525">
            <a:noFill/>
          </a:ln>
        </p:spPr>
        <p:txBody>
          <a:bodyPr wrap="none">
            <a:spAutoFit/>
          </a:bodyPr>
          <a:p>
            <a:endParaRPr dirty="0">
              <a:latin typeface="Times New Roman" panose="02020603050405020304" pitchFamily="18" charset="0"/>
            </a:endParaRPr>
          </a:p>
        </p:txBody>
      </p:sp>
      <p:sp>
        <p:nvSpPr>
          <p:cNvPr id="11278" name="Text Box 14"/>
          <p:cNvSpPr txBox="1"/>
          <p:nvPr/>
        </p:nvSpPr>
        <p:spPr>
          <a:xfrm>
            <a:off x="136525" y="3200400"/>
            <a:ext cx="7102475" cy="2654300"/>
          </a:xfrm>
          <a:prstGeom prst="rect">
            <a:avLst/>
          </a:prstGeom>
          <a:noFill/>
          <a:ln w="9525">
            <a:noFill/>
          </a:ln>
        </p:spPr>
        <p:txBody>
          <a:bodyPr>
            <a:spAutoFit/>
          </a:bodyPr>
          <a:p>
            <a:r>
              <a:rPr lang="pt-BR" altLang="x-none" dirty="0">
                <a:latin typeface="Times New Roman" panose="02020603050405020304" pitchFamily="18" charset="0"/>
              </a:rPr>
              <a:t>- Giữa trong xanh (tập truyện ngắn, 1972)</a:t>
            </a:r>
            <a:br>
              <a:rPr lang="pt-BR" altLang="x-none" dirty="0">
                <a:latin typeface="Times New Roman" panose="02020603050405020304" pitchFamily="18" charset="0"/>
              </a:rPr>
            </a:br>
            <a:r>
              <a:rPr lang="pt-BR" altLang="x-none" dirty="0">
                <a:latin typeface="Times New Roman" panose="02020603050405020304" pitchFamily="18" charset="0"/>
              </a:rPr>
              <a:t>- Nửa đêm về sáng (tập truyện ngắn, 1978)</a:t>
            </a:r>
            <a:br>
              <a:rPr lang="pt-BR" altLang="x-none" dirty="0">
                <a:latin typeface="Times New Roman" panose="02020603050405020304" pitchFamily="18" charset="0"/>
              </a:rPr>
            </a:br>
            <a:r>
              <a:rPr lang="pt-BR" altLang="x-none" dirty="0">
                <a:latin typeface="Times New Roman" panose="02020603050405020304" pitchFamily="18" charset="0"/>
              </a:rPr>
              <a:t>- Lý Sơn, mùa tỏi (tập truyện ngắn, 1981)</a:t>
            </a:r>
            <a:br>
              <a:rPr lang="pt-BR" altLang="x-none" dirty="0">
                <a:latin typeface="Times New Roman" panose="02020603050405020304" pitchFamily="18" charset="0"/>
              </a:rPr>
            </a:br>
            <a:r>
              <a:rPr lang="pt-BR" altLang="x-none" dirty="0">
                <a:latin typeface="Times New Roman" panose="02020603050405020304" pitchFamily="18" charset="0"/>
              </a:rPr>
              <a:t>- Gió bấc gió nồm (tập bút ký, 1956)</a:t>
            </a:r>
            <a:br>
              <a:rPr lang="pt-BR" altLang="x-none" dirty="0">
                <a:latin typeface="Times New Roman" panose="02020603050405020304" pitchFamily="18" charset="0"/>
              </a:rPr>
            </a:br>
            <a:br>
              <a:rPr lang="pt-BR" altLang="x-none" dirty="0">
                <a:latin typeface="Times New Roman" panose="02020603050405020304" pitchFamily="18" charset="0"/>
              </a:rPr>
            </a:br>
            <a:endParaRPr dirty="0">
              <a:latin typeface="Times New Roman" panose="02020603050405020304" pitchFamily="18" charset="0"/>
            </a:endParaRPr>
          </a:p>
        </p:txBody>
      </p:sp>
      <p:sp>
        <p:nvSpPr>
          <p:cNvPr id="11281" name="Text Box 17"/>
          <p:cNvSpPr txBox="1"/>
          <p:nvPr/>
        </p:nvSpPr>
        <p:spPr>
          <a:xfrm>
            <a:off x="0" y="2133600"/>
            <a:ext cx="4419600" cy="946150"/>
          </a:xfrm>
          <a:prstGeom prst="rect">
            <a:avLst/>
          </a:prstGeom>
          <a:noFill/>
          <a:ln w="9525">
            <a:noFill/>
          </a:ln>
        </p:spPr>
        <p:txBody>
          <a:bodyPr>
            <a:spAutoFit/>
          </a:bodyPr>
          <a:p>
            <a:r>
              <a:rPr dirty="0">
                <a:latin typeface="Times New Roman" panose="02020603050405020304" pitchFamily="18" charset="0"/>
              </a:rPr>
              <a:t>*</a:t>
            </a:r>
            <a:r>
              <a:rPr u="sng" dirty="0">
                <a:latin typeface="Times New Roman" panose="02020603050405020304" pitchFamily="18" charset="0"/>
              </a:rPr>
              <a:t>Gồm nhiều truyện và kí trong đó tiêu biểu là</a:t>
            </a:r>
            <a:r>
              <a:rPr dirty="0">
                <a:latin typeface="Times New Roman" panose="02020603050405020304" pitchFamily="18" charset="0"/>
              </a:rPr>
              <a:t>:</a:t>
            </a:r>
            <a:endParaRPr dirty="0">
              <a:latin typeface="Times New Roman" panose="02020603050405020304" pitchFamily="18" charset="0"/>
            </a:endParaRPr>
          </a:p>
        </p:txBody>
      </p:sp>
      <p:sp>
        <p:nvSpPr>
          <p:cNvPr id="11282" name="Text Box 18"/>
          <p:cNvSpPr txBox="1"/>
          <p:nvPr/>
        </p:nvSpPr>
        <p:spPr>
          <a:xfrm>
            <a:off x="0" y="4953000"/>
            <a:ext cx="9296400" cy="519113"/>
          </a:xfrm>
          <a:prstGeom prst="rect">
            <a:avLst/>
          </a:prstGeom>
          <a:noFill/>
          <a:ln w="9525">
            <a:noFill/>
          </a:ln>
        </p:spPr>
        <p:txBody>
          <a:bodyPr>
            <a:spAutoFit/>
          </a:bodyPr>
          <a:p>
            <a:pPr>
              <a:spcBef>
                <a:spcPct val="50000"/>
              </a:spcBef>
            </a:pPr>
            <a:r>
              <a:rPr dirty="0">
                <a:latin typeface="Times New Roman" panose="02020603050405020304" pitchFamily="18" charset="0"/>
              </a:rPr>
              <a:t>*</a:t>
            </a:r>
            <a:r>
              <a:rPr u="sng" dirty="0">
                <a:latin typeface="Times New Roman" panose="02020603050405020304" pitchFamily="18" charset="0"/>
              </a:rPr>
              <a:t>Hoàn cảnh sáng tác của tác phẩm: “Lặng lẽ Sa Pa”</a:t>
            </a:r>
            <a:endParaRPr u="sng" dirty="0">
              <a:latin typeface="Times New Roman" panose="02020603050405020304" pitchFamily="18" charset="0"/>
            </a:endParaRPr>
          </a:p>
        </p:txBody>
      </p:sp>
      <p:sp>
        <p:nvSpPr>
          <p:cNvPr id="7181" name="Text Box 20"/>
          <p:cNvSpPr txBox="1"/>
          <p:nvPr/>
        </p:nvSpPr>
        <p:spPr>
          <a:xfrm>
            <a:off x="1736725" y="295275"/>
            <a:ext cx="184150" cy="519113"/>
          </a:xfrm>
          <a:prstGeom prst="rect">
            <a:avLst/>
          </a:prstGeom>
          <a:noFill/>
          <a:ln w="9525">
            <a:noFill/>
          </a:ln>
        </p:spPr>
        <p:txBody>
          <a:bodyPr wrap="none">
            <a:spAutoFit/>
          </a:bodyPr>
          <a:p>
            <a:endParaRPr dirty="0">
              <a:latin typeface="Times New Roman" panose="02020603050405020304" pitchFamily="18" charset="0"/>
            </a:endParaRPr>
          </a:p>
        </p:txBody>
      </p:sp>
      <p:sp>
        <p:nvSpPr>
          <p:cNvPr id="7182" name="WordArt 24"/>
          <p:cNvSpPr>
            <a:spLocks noTextEdit="1"/>
          </p:cNvSpPr>
          <p:nvPr/>
        </p:nvSpPr>
        <p:spPr>
          <a:xfrm>
            <a:off x="1752600" y="228600"/>
            <a:ext cx="5334000" cy="609600"/>
          </a:xfrm>
          <a:prstGeom prst="rect">
            <a:avLst/>
          </a:prstGeom>
        </p:spPr>
        <p:txBody>
          <a:bodyPr wrap="none" fromWordArt="1">
            <a:prstTxWarp prst="textPlain">
              <a:avLst>
                <a:gd name="adj" fmla="val 50000"/>
              </a:avLst>
            </a:prstTxWarp>
            <a:normAutofit/>
          </a:bodyPr>
          <a:p>
            <a:pPr algn="ctr"/>
            <a:r>
              <a:rPr lang="en-US" sz="28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LẶNG LẼ SA PA</a:t>
            </a:r>
            <a:endParaRPr lang="en-US" sz="28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sp>
        <p:nvSpPr>
          <p:cNvPr id="7183" name="Text Box 25"/>
          <p:cNvSpPr txBox="1"/>
          <p:nvPr/>
        </p:nvSpPr>
        <p:spPr>
          <a:xfrm>
            <a:off x="0" y="990600"/>
            <a:ext cx="7772400" cy="519113"/>
          </a:xfrm>
          <a:prstGeom prst="rect">
            <a:avLst/>
          </a:prstGeom>
          <a:noFill/>
          <a:ln w="9525">
            <a:noFill/>
          </a:ln>
        </p:spPr>
        <p:txBody>
          <a:bodyPr>
            <a:spAutoFit/>
          </a:bodyPr>
          <a:p>
            <a:pPr>
              <a:spcBef>
                <a:spcPct val="50000"/>
              </a:spcBef>
            </a:pPr>
            <a:endParaRPr dirty="0">
              <a:latin typeface="Times New Roman" panose="02020603050405020304" pitchFamily="18" charset="0"/>
            </a:endParaRPr>
          </a:p>
        </p:txBody>
      </p:sp>
      <p:sp>
        <p:nvSpPr>
          <p:cNvPr id="11290" name="Text Box 26"/>
          <p:cNvSpPr txBox="1"/>
          <p:nvPr/>
        </p:nvSpPr>
        <p:spPr>
          <a:xfrm>
            <a:off x="4267200" y="914400"/>
            <a:ext cx="3886200" cy="519113"/>
          </a:xfrm>
          <a:prstGeom prst="rect">
            <a:avLst/>
          </a:prstGeom>
          <a:noFill/>
          <a:ln w="9525">
            <a:noFill/>
          </a:ln>
        </p:spPr>
        <p:txBody>
          <a:bodyPr>
            <a:spAutoFit/>
          </a:bodyPr>
          <a:p>
            <a:pPr>
              <a:spcBef>
                <a:spcPct val="50000"/>
              </a:spcBef>
            </a:pPr>
            <a:r>
              <a:rPr dirty="0">
                <a:latin typeface="Times New Roman" panose="02020603050405020304" pitchFamily="18" charset="0"/>
              </a:rPr>
              <a:t>Nguyễn Thành Long</a:t>
            </a:r>
            <a:endParaRPr dirty="0">
              <a:latin typeface="Times New Roman" panose="02020603050405020304" pitchFamily="18" charset="0"/>
            </a:endParaRPr>
          </a:p>
        </p:txBody>
      </p:sp>
      <p:sp>
        <p:nvSpPr>
          <p:cNvPr id="11291" name="Text Box 27"/>
          <p:cNvSpPr txBox="1"/>
          <p:nvPr/>
        </p:nvSpPr>
        <p:spPr>
          <a:xfrm>
            <a:off x="0" y="0"/>
            <a:ext cx="2057400" cy="519113"/>
          </a:xfrm>
          <a:prstGeom prst="rect">
            <a:avLst/>
          </a:prstGeom>
          <a:noFill/>
          <a:ln w="9525">
            <a:noFill/>
          </a:ln>
        </p:spPr>
        <p:txBody>
          <a:bodyPr>
            <a:spAutoFit/>
          </a:bodyPr>
          <a:p>
            <a:pPr>
              <a:spcBef>
                <a:spcPct val="50000"/>
              </a:spcBef>
            </a:pPr>
            <a:r>
              <a:rPr dirty="0">
                <a:solidFill>
                  <a:schemeClr val="folHlink"/>
                </a:solidFill>
                <a:latin typeface="Times New Roman" panose="02020603050405020304" pitchFamily="18" charset="0"/>
              </a:rPr>
              <a:t>Tiết 66, 67.</a:t>
            </a:r>
            <a:endParaRPr dirty="0">
              <a:solidFill>
                <a:schemeClr val="folHlink"/>
              </a:solidFill>
              <a:latin typeface="Times New Roman" panose="02020603050405020304" pitchFamily="18"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291"/>
                                        </p:tgtEl>
                                        <p:attrNameLst>
                                          <p:attrName>style.visibility</p:attrName>
                                        </p:attrNameLst>
                                      </p:cBhvr>
                                      <p:to>
                                        <p:strVal val="visible"/>
                                      </p:to>
                                    </p:set>
                                    <p:animEffect transition="in" filter="blinds(horizontal)">
                                      <p:cBhvr>
                                        <p:cTn id="7" dur="500"/>
                                        <p:tgtEl>
                                          <p:spTgt spid="1129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182"/>
                                        </p:tgtEl>
                                        <p:attrNameLst>
                                          <p:attrName>style.visibility</p:attrName>
                                        </p:attrNameLst>
                                      </p:cBhvr>
                                      <p:to>
                                        <p:strVal val="visible"/>
                                      </p:to>
                                    </p:set>
                                    <p:animEffect transition="in" filter="checkerboard(across)">
                                      <p:cBhvr>
                                        <p:cTn id="12" dur="500"/>
                                        <p:tgtEl>
                                          <p:spTgt spid="7182"/>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290"/>
                                        </p:tgtEl>
                                        <p:attrNameLst>
                                          <p:attrName>style.visibility</p:attrName>
                                        </p:attrNameLst>
                                      </p:cBhvr>
                                      <p:to>
                                        <p:strVal val="visible"/>
                                      </p:to>
                                    </p:set>
                                    <p:animEffect transition="in" filter="box(in)">
                                      <p:cBhvr>
                                        <p:cTn id="17" dur="500"/>
                                        <p:tgtEl>
                                          <p:spTgt spid="1129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8374"/>
                                        </p:tgtEl>
                                        <p:attrNameLst>
                                          <p:attrName>style.visibility</p:attrName>
                                        </p:attrNameLst>
                                      </p:cBhvr>
                                      <p:to>
                                        <p:strVal val="visible"/>
                                      </p:to>
                                    </p:set>
                                    <p:animEffect transition="in" filter="blinds(horizontal)">
                                      <p:cBhvr>
                                        <p:cTn id="22" dur="500"/>
                                        <p:tgtEl>
                                          <p:spTgt spid="5837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281"/>
                                        </p:tgtEl>
                                        <p:attrNameLst>
                                          <p:attrName>style.visibility</p:attrName>
                                        </p:attrNameLst>
                                      </p:cBhvr>
                                      <p:to>
                                        <p:strVal val="visible"/>
                                      </p:to>
                                    </p:set>
                                    <p:animEffect transition="in" filter="box(in)">
                                      <p:cBhvr>
                                        <p:cTn id="27" dur="500"/>
                                        <p:tgtEl>
                                          <p:spTgt spid="11281"/>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1271"/>
                                        </p:tgtEl>
                                        <p:attrNameLst>
                                          <p:attrName>style.visibility</p:attrName>
                                        </p:attrNameLst>
                                      </p:cBhvr>
                                      <p:to>
                                        <p:strVal val="visible"/>
                                      </p:to>
                                    </p:set>
                                    <p:animEffect transition="in" filter="checkerboard(across)">
                                      <p:cBhvr>
                                        <p:cTn id="32" dur="500"/>
                                        <p:tgtEl>
                                          <p:spTgt spid="11271"/>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nodeType="clickEffect">
                                  <p:stCondLst>
                                    <p:cond delay="0"/>
                                  </p:stCondLst>
                                  <p:childTnLst>
                                    <p:set>
                                      <p:cBhvr>
                                        <p:cTn id="36" dur="1" fill="hold">
                                          <p:stCondLst>
                                            <p:cond delay="0"/>
                                          </p:stCondLst>
                                        </p:cTn>
                                        <p:tgtEl>
                                          <p:spTgt spid="11272"/>
                                        </p:tgtEl>
                                        <p:attrNameLst>
                                          <p:attrName>style.visibility</p:attrName>
                                        </p:attrNameLst>
                                      </p:cBhvr>
                                      <p:to>
                                        <p:strVal val="visible"/>
                                      </p:to>
                                    </p:set>
                                    <p:animEffect transition="in" filter="diamond(in)">
                                      <p:cBhvr>
                                        <p:cTn id="37" dur="2000"/>
                                        <p:tgtEl>
                                          <p:spTgt spid="11272"/>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1273"/>
                                        </p:tgtEl>
                                        <p:attrNameLst>
                                          <p:attrName>style.visibility</p:attrName>
                                        </p:attrNameLst>
                                      </p:cBhvr>
                                      <p:to>
                                        <p:strVal val="visible"/>
                                      </p:to>
                                    </p:set>
                                    <p:anim calcmode="lin" valueType="num">
                                      <p:cBhvr additive="base">
                                        <p:cTn id="42" dur="500" fill="hold"/>
                                        <p:tgtEl>
                                          <p:spTgt spid="11273"/>
                                        </p:tgtEl>
                                        <p:attrNameLst>
                                          <p:attrName>ppt_x</p:attrName>
                                        </p:attrNameLst>
                                      </p:cBhvr>
                                      <p:tavLst>
                                        <p:tav tm="0">
                                          <p:val>
                                            <p:strVal val="#ppt_x"/>
                                          </p:val>
                                        </p:tav>
                                        <p:tav tm="100000">
                                          <p:val>
                                            <p:strVal val="#ppt_x"/>
                                          </p:val>
                                        </p:tav>
                                      </p:tavLst>
                                    </p:anim>
                                    <p:anim calcmode="lin" valueType="num">
                                      <p:cBhvr additive="base">
                                        <p:cTn id="43" dur="500" fill="hold"/>
                                        <p:tgtEl>
                                          <p:spTgt spid="11273"/>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8" presetClass="entr" presetSubtype="16" fill="hold" nodeType="clickEffect">
                                  <p:stCondLst>
                                    <p:cond delay="0"/>
                                  </p:stCondLst>
                                  <p:childTnLst>
                                    <p:set>
                                      <p:cBhvr>
                                        <p:cTn id="47" dur="1" fill="hold">
                                          <p:stCondLst>
                                            <p:cond delay="0"/>
                                          </p:stCondLst>
                                        </p:cTn>
                                        <p:tgtEl>
                                          <p:spTgt spid="11274"/>
                                        </p:tgtEl>
                                        <p:attrNameLst>
                                          <p:attrName>style.visibility</p:attrName>
                                        </p:attrNameLst>
                                      </p:cBhvr>
                                      <p:to>
                                        <p:strVal val="visible"/>
                                      </p:to>
                                    </p:set>
                                    <p:animEffect transition="in" filter="diamond(in)">
                                      <p:cBhvr>
                                        <p:cTn id="48" dur="2000"/>
                                        <p:tgtEl>
                                          <p:spTgt spid="11274"/>
                                        </p:tgtEl>
                                      </p:cBhvr>
                                    </p:animEffect>
                                  </p:childTnLst>
                                </p:cTn>
                              </p:par>
                            </p:childTnLst>
                          </p:cTn>
                        </p:par>
                      </p:childTnLst>
                    </p:cTn>
                  </p:par>
                  <p:par>
                    <p:cTn id="49" fill="hold">
                      <p:stCondLst>
                        <p:cond delay="indefinite"/>
                      </p:stCondLst>
                      <p:childTnLst>
                        <p:par>
                          <p:cTn id="50" fill="hold">
                            <p:stCondLst>
                              <p:cond delay="0"/>
                            </p:stCondLst>
                            <p:childTnLst>
                              <p:par>
                                <p:cTn id="51" presetID="5" presetClass="entr" presetSubtype="10" fill="hold" grpId="0" nodeType="clickEffect">
                                  <p:stCondLst>
                                    <p:cond delay="0"/>
                                  </p:stCondLst>
                                  <p:childTnLst>
                                    <p:set>
                                      <p:cBhvr>
                                        <p:cTn id="52" dur="1" fill="hold">
                                          <p:stCondLst>
                                            <p:cond delay="0"/>
                                          </p:stCondLst>
                                        </p:cTn>
                                        <p:tgtEl>
                                          <p:spTgt spid="11278"/>
                                        </p:tgtEl>
                                        <p:attrNameLst>
                                          <p:attrName>style.visibility</p:attrName>
                                        </p:attrNameLst>
                                      </p:cBhvr>
                                      <p:to>
                                        <p:strVal val="visible"/>
                                      </p:to>
                                    </p:set>
                                    <p:animEffect transition="in" filter="checkerboard(across)">
                                      <p:cBhvr>
                                        <p:cTn id="53" dur="500"/>
                                        <p:tgtEl>
                                          <p:spTgt spid="11278"/>
                                        </p:tgtEl>
                                      </p:cBhvr>
                                    </p:animEffect>
                                  </p:childTnLst>
                                </p:cTn>
                              </p:par>
                            </p:childTnLst>
                          </p:cTn>
                        </p:par>
                      </p:childTnLst>
                    </p:cTn>
                  </p:par>
                  <p:par>
                    <p:cTn id="54" fill="hold">
                      <p:stCondLst>
                        <p:cond delay="indefinite"/>
                      </p:stCondLst>
                      <p:childTnLst>
                        <p:par>
                          <p:cTn id="55" fill="hold">
                            <p:stCondLst>
                              <p:cond delay="0"/>
                            </p:stCondLst>
                            <p:childTnLst>
                              <p:par>
                                <p:cTn id="56" presetID="4" presetClass="entr" presetSubtype="16" fill="hold" grpId="0" nodeType="clickEffect">
                                  <p:stCondLst>
                                    <p:cond delay="0"/>
                                  </p:stCondLst>
                                  <p:childTnLst>
                                    <p:set>
                                      <p:cBhvr>
                                        <p:cTn id="57" dur="1" fill="hold">
                                          <p:stCondLst>
                                            <p:cond delay="0"/>
                                          </p:stCondLst>
                                        </p:cTn>
                                        <p:tgtEl>
                                          <p:spTgt spid="11282"/>
                                        </p:tgtEl>
                                        <p:attrNameLst>
                                          <p:attrName>style.visibility</p:attrName>
                                        </p:attrNameLst>
                                      </p:cBhvr>
                                      <p:to>
                                        <p:strVal val="visible"/>
                                      </p:to>
                                    </p:set>
                                    <p:animEffect transition="in" filter="box(in)">
                                      <p:cBhvr>
                                        <p:cTn id="58" dur="500"/>
                                        <p:tgtEl>
                                          <p:spTgt spid="11282"/>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58380"/>
                                        </p:tgtEl>
                                        <p:attrNameLst>
                                          <p:attrName>style.visibility</p:attrName>
                                        </p:attrNameLst>
                                      </p:cBhvr>
                                      <p:to>
                                        <p:strVal val="visible"/>
                                      </p:to>
                                    </p:set>
                                    <p:anim calcmode="lin" valueType="num">
                                      <p:cBhvr additive="base">
                                        <p:cTn id="63" dur="500" fill="hold"/>
                                        <p:tgtEl>
                                          <p:spTgt spid="58380"/>
                                        </p:tgtEl>
                                        <p:attrNameLst>
                                          <p:attrName>ppt_x</p:attrName>
                                        </p:attrNameLst>
                                      </p:cBhvr>
                                      <p:tavLst>
                                        <p:tav tm="0">
                                          <p:val>
                                            <p:strVal val="#ppt_x"/>
                                          </p:val>
                                        </p:tav>
                                        <p:tav tm="100000">
                                          <p:val>
                                            <p:strVal val="#ppt_x"/>
                                          </p:val>
                                        </p:tav>
                                      </p:tavLst>
                                    </p:anim>
                                    <p:anim calcmode="lin" valueType="num">
                                      <p:cBhvr additive="base">
                                        <p:cTn id="64" dur="500" fill="hold"/>
                                        <p:tgtEl>
                                          <p:spTgt spid="583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4" grpId="0"/>
      <p:bldP spid="58380" grpId="0"/>
      <p:bldP spid="11278" grpId="0"/>
      <p:bldP spid="11281" grpId="0"/>
      <p:bldP spid="11282" grpId="0"/>
      <p:bldP spid="11290" grpId="0"/>
      <p:bldP spid="11291"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8194" name="Text Box 12"/>
          <p:cNvSpPr txBox="1"/>
          <p:nvPr/>
        </p:nvSpPr>
        <p:spPr>
          <a:xfrm>
            <a:off x="1981200" y="4800600"/>
            <a:ext cx="6934200" cy="579438"/>
          </a:xfrm>
          <a:prstGeom prst="rect">
            <a:avLst/>
          </a:prstGeom>
          <a:noFill/>
          <a:ln w="9525">
            <a:noFill/>
          </a:ln>
        </p:spPr>
        <p:txBody>
          <a:bodyPr>
            <a:spAutoFit/>
          </a:bodyPr>
          <a:p>
            <a:pPr algn="just">
              <a:spcBef>
                <a:spcPct val="50000"/>
              </a:spcBef>
            </a:pPr>
            <a:endParaRPr sz="3200" dirty="0">
              <a:latin typeface="Times New Roman" panose="02020603050405020304" pitchFamily="18" charset="0"/>
            </a:endParaRPr>
          </a:p>
        </p:txBody>
      </p:sp>
      <p:sp>
        <p:nvSpPr>
          <p:cNvPr id="12298" name="Text Box 10"/>
          <p:cNvSpPr txBox="1">
            <a:spLocks noChangeArrowheads="1"/>
          </p:cNvSpPr>
          <p:nvPr/>
        </p:nvSpPr>
        <p:spPr bwMode="auto">
          <a:xfrm>
            <a:off x="0" y="1295400"/>
            <a:ext cx="5334000" cy="671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eaLnBrk="1" hangingPunct="1">
              <a:lnSpc>
                <a:spcPct val="90000"/>
              </a:lnSpc>
              <a:spcBef>
                <a:spcPct val="20000"/>
              </a:spcBef>
              <a:buClrTx/>
              <a:buSzTx/>
              <a:buFontTx/>
              <a:buNone/>
              <a:defRPr/>
            </a:pPr>
            <a:r>
              <a:rPr kumimoji="0" lang="en-US" sz="2000" kern="1200" cap="none" spc="0" normalizeH="0" baseline="0" noProof="0" smtClean="0">
                <a:solidFill>
                  <a:srgbClr val="660066"/>
                </a:solidFill>
                <a:latin typeface="Times New Roman" panose="02020603050405020304" pitchFamily="18" charset="0"/>
                <a:ea typeface="+mn-ea"/>
                <a:cs typeface="+mn-cs"/>
              </a:rPr>
              <a:t>II. </a:t>
            </a:r>
            <a:r>
              <a:rPr kumimoji="0" lang="en-US" sz="2000" u="sng" kern="1200" cap="none" spc="0" normalizeH="0" baseline="0" noProof="0" smtClean="0">
                <a:solidFill>
                  <a:srgbClr val="660066"/>
                </a:solidFill>
                <a:latin typeface="Times New Roman" panose="02020603050405020304" pitchFamily="18" charset="0"/>
                <a:ea typeface="+mn-ea"/>
                <a:cs typeface="+mn-cs"/>
              </a:rPr>
              <a:t>ĐỌC – HIỂU</a:t>
            </a:r>
            <a:r>
              <a:rPr kumimoji="0" lang="en-US" sz="2000" u="sng" kern="1200" cap="none" spc="0" normalizeH="0" baseline="0" noProof="0" smtClean="0">
                <a:latin typeface="Times New Roman" panose="02020603050405020304" pitchFamily="18" charset="0"/>
                <a:ea typeface="+mn-ea"/>
                <a:cs typeface="+mn-cs"/>
              </a:rPr>
              <a:t> </a:t>
            </a:r>
            <a:r>
              <a:rPr kumimoji="0" lang="en-US" sz="2000" u="sng" kern="1200" cap="none" spc="0" normalizeH="0" baseline="0" noProof="0" smtClean="0">
                <a:solidFill>
                  <a:srgbClr val="660066"/>
                </a:solidFill>
                <a:latin typeface="Times New Roman" panose="02020603050405020304" pitchFamily="18" charset="0"/>
                <a:ea typeface="+mn-ea"/>
                <a:cs typeface="+mn-cs"/>
              </a:rPr>
              <a:t>CHÚ THÍCH</a:t>
            </a:r>
            <a:r>
              <a:rPr kumimoji="0" lang="en-US" sz="2000" u="sng" kern="1200" cap="none" spc="0" normalizeH="0" baseline="0" noProof="0" smtClean="0">
                <a:solidFill>
                  <a:srgbClr val="660066"/>
                </a:solidFill>
                <a:effectLst>
                  <a:outerShdw blurRad="38100" dist="38100" dir="2700000" algn="tl">
                    <a:srgbClr val="C0C0C0"/>
                  </a:outerShdw>
                </a:effectLst>
                <a:latin typeface="Times New Roman" panose="02020603050405020304" pitchFamily="18" charset="0"/>
                <a:ea typeface="+mn-ea"/>
                <a:cs typeface="+mn-cs"/>
              </a:rPr>
              <a:t>:</a:t>
            </a:r>
            <a:r>
              <a:rPr kumimoji="0" lang="en-US" sz="2000" kern="1200" cap="none" spc="0" normalizeH="0" baseline="0" noProof="0" smtClean="0">
                <a:effectLst>
                  <a:outerShdw blurRad="38100" dist="38100" dir="2700000" algn="tl">
                    <a:srgbClr val="C0C0C0"/>
                  </a:outerShdw>
                </a:effectLst>
                <a:latin typeface="Times New Roman" panose="02020603050405020304" pitchFamily="18" charset="0"/>
                <a:ea typeface="+mn-ea"/>
                <a:cs typeface="+mn-cs"/>
              </a:rPr>
              <a:t> </a:t>
            </a:r>
            <a:endParaRPr kumimoji="0" lang="en-US" sz="2000" kern="1200" cap="none" spc="0" normalizeH="0" baseline="0" noProof="0" smtClean="0">
              <a:effectLst>
                <a:outerShdw blurRad="38100" dist="38100" dir="2700000" algn="tl">
                  <a:srgbClr val="C0C0C0"/>
                </a:outerShdw>
              </a:effectLst>
              <a:latin typeface="Times New Roman" panose="02020603050405020304" pitchFamily="18" charset="0"/>
              <a:ea typeface="+mn-ea"/>
              <a:cs typeface="+mn-cs"/>
            </a:endParaRPr>
          </a:p>
          <a:p>
            <a:pPr marR="0" defTabSz="914400">
              <a:buClrTx/>
              <a:buSzTx/>
              <a:buFontTx/>
              <a:buNone/>
              <a:defRPr/>
            </a:pPr>
            <a:endParaRPr kumimoji="0" lang="en-US" sz="2000" kern="1200" cap="none" spc="0" normalizeH="0" baseline="0" noProof="0" smtClean="0">
              <a:latin typeface="Times New Roman" panose="02020603050405020304" pitchFamily="18" charset="0"/>
              <a:ea typeface="+mn-ea"/>
              <a:cs typeface="+mn-cs"/>
            </a:endParaRPr>
          </a:p>
        </p:txBody>
      </p:sp>
      <p:sp>
        <p:nvSpPr>
          <p:cNvPr id="12301" name="Text Box 13"/>
          <p:cNvSpPr txBox="1"/>
          <p:nvPr/>
        </p:nvSpPr>
        <p:spPr>
          <a:xfrm>
            <a:off x="228600" y="0"/>
            <a:ext cx="2362200" cy="519113"/>
          </a:xfrm>
          <a:prstGeom prst="rect">
            <a:avLst/>
          </a:prstGeom>
          <a:noFill/>
          <a:ln w="9525">
            <a:noFill/>
          </a:ln>
        </p:spPr>
        <p:txBody>
          <a:bodyPr>
            <a:spAutoFit/>
          </a:bodyPr>
          <a:p>
            <a:pPr>
              <a:spcBef>
                <a:spcPct val="50000"/>
              </a:spcBef>
            </a:pPr>
            <a:r>
              <a:rPr dirty="0">
                <a:solidFill>
                  <a:schemeClr val="folHlink"/>
                </a:solidFill>
                <a:latin typeface="Times New Roman" panose="02020603050405020304" pitchFamily="18" charset="0"/>
              </a:rPr>
              <a:t>Tiết 66, 67.</a:t>
            </a:r>
            <a:endParaRPr dirty="0">
              <a:solidFill>
                <a:schemeClr val="folHlink"/>
              </a:solidFill>
              <a:latin typeface="Times New Roman" panose="02020603050405020304" pitchFamily="18" charset="0"/>
            </a:endParaRPr>
          </a:p>
        </p:txBody>
      </p:sp>
      <p:sp>
        <p:nvSpPr>
          <p:cNvPr id="8197" name="WordArt 14"/>
          <p:cNvSpPr>
            <a:spLocks noTextEdit="1"/>
          </p:cNvSpPr>
          <p:nvPr/>
        </p:nvSpPr>
        <p:spPr>
          <a:xfrm>
            <a:off x="2057400" y="304800"/>
            <a:ext cx="4495800" cy="609600"/>
          </a:xfrm>
          <a:prstGeom prst="rect">
            <a:avLst/>
          </a:prstGeom>
        </p:spPr>
        <p:txBody>
          <a:bodyPr wrap="none" fromWordArt="1">
            <a:prstTxWarp prst="textPlain">
              <a:avLst>
                <a:gd name="adj" fmla="val 50000"/>
              </a:avLst>
            </a:prstTxWarp>
            <a:normAutofit/>
          </a:bodyPr>
          <a:p>
            <a:pPr algn="ctr"/>
            <a:r>
              <a:rPr lang="en-US" sz="28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LẶNG LẼ SA PA</a:t>
            </a:r>
            <a:endParaRPr lang="en-US" sz="28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sp>
        <p:nvSpPr>
          <p:cNvPr id="12303" name="Text Box 15"/>
          <p:cNvSpPr txBox="1"/>
          <p:nvPr/>
        </p:nvSpPr>
        <p:spPr>
          <a:xfrm>
            <a:off x="3429000" y="838200"/>
            <a:ext cx="3657600" cy="519113"/>
          </a:xfrm>
          <a:prstGeom prst="rect">
            <a:avLst/>
          </a:prstGeom>
          <a:noFill/>
          <a:ln w="9525">
            <a:noFill/>
          </a:ln>
        </p:spPr>
        <p:txBody>
          <a:bodyPr>
            <a:spAutoFit/>
          </a:bodyPr>
          <a:p>
            <a:pPr>
              <a:spcBef>
                <a:spcPct val="50000"/>
              </a:spcBef>
            </a:pPr>
            <a:r>
              <a:rPr dirty="0">
                <a:latin typeface="Times New Roman" panose="02020603050405020304" pitchFamily="18" charset="0"/>
              </a:rPr>
              <a:t>Nguyễn Thành Long</a:t>
            </a:r>
            <a:endParaRPr dirty="0">
              <a:latin typeface="Times New Roman" panose="02020603050405020304" pitchFamily="18" charset="0"/>
            </a:endParaRPr>
          </a:p>
        </p:txBody>
      </p:sp>
      <p:sp>
        <p:nvSpPr>
          <p:cNvPr id="12304" name="Text Box 16"/>
          <p:cNvSpPr txBox="1"/>
          <p:nvPr/>
        </p:nvSpPr>
        <p:spPr>
          <a:xfrm>
            <a:off x="365125" y="1600200"/>
            <a:ext cx="3505200" cy="519113"/>
          </a:xfrm>
          <a:prstGeom prst="rect">
            <a:avLst/>
          </a:prstGeom>
          <a:noFill/>
          <a:ln w="9525">
            <a:noFill/>
          </a:ln>
        </p:spPr>
        <p:txBody>
          <a:bodyPr>
            <a:spAutoFit/>
          </a:bodyPr>
          <a:p>
            <a:r>
              <a:rPr dirty="0">
                <a:latin typeface="Times New Roman" panose="02020603050405020304" pitchFamily="18" charset="0"/>
              </a:rPr>
              <a:t>1. Đọc, tóm tắt truyện</a:t>
            </a:r>
            <a:endParaRPr dirty="0">
              <a:latin typeface="Times New Roman" panose="02020603050405020304" pitchFamily="18" charset="0"/>
            </a:endParaRPr>
          </a:p>
        </p:txBody>
      </p:sp>
      <p:sp>
        <p:nvSpPr>
          <p:cNvPr id="12306" name="Text Box 18"/>
          <p:cNvSpPr txBox="1"/>
          <p:nvPr/>
        </p:nvSpPr>
        <p:spPr>
          <a:xfrm>
            <a:off x="381000" y="5867400"/>
            <a:ext cx="3505200" cy="519113"/>
          </a:xfrm>
          <a:prstGeom prst="rect">
            <a:avLst/>
          </a:prstGeom>
          <a:noFill/>
          <a:ln w="9525">
            <a:noFill/>
          </a:ln>
        </p:spPr>
        <p:txBody>
          <a:bodyPr>
            <a:spAutoFit/>
          </a:bodyPr>
          <a:p>
            <a:r>
              <a:rPr dirty="0">
                <a:latin typeface="Times New Roman" panose="02020603050405020304" pitchFamily="18" charset="0"/>
              </a:rPr>
              <a:t>2. Từ khó: </a:t>
            </a:r>
            <a:r>
              <a:rPr sz="2400" b="0" dirty="0">
                <a:latin typeface="Times New Roman" panose="02020603050405020304" pitchFamily="18" charset="0"/>
              </a:rPr>
              <a:t>SGK</a:t>
            </a:r>
            <a:endParaRPr sz="2400" b="0" dirty="0">
              <a:latin typeface="Times New Roman" panose="02020603050405020304" pitchFamily="18" charset="0"/>
            </a:endParaRPr>
          </a:p>
        </p:txBody>
      </p:sp>
      <p:sp>
        <p:nvSpPr>
          <p:cNvPr id="12308" name="Rectangle 20"/>
          <p:cNvSpPr/>
          <p:nvPr/>
        </p:nvSpPr>
        <p:spPr>
          <a:xfrm>
            <a:off x="0" y="2087563"/>
            <a:ext cx="9144000" cy="3805237"/>
          </a:xfrm>
          <a:prstGeom prst="rect">
            <a:avLst/>
          </a:prstGeom>
          <a:noFill/>
          <a:ln w="9525">
            <a:noFill/>
          </a:ln>
        </p:spPr>
        <p:txBody>
          <a:bodyPr anchor="ctr" anchorCtr="0">
            <a:spAutoFit/>
          </a:bodyPr>
          <a:p>
            <a:r>
              <a:rPr b="0" dirty="0">
                <a:latin typeface="Times New Roman" panose="02020603050405020304" pitchFamily="18" charset="0"/>
              </a:rPr>
              <a:t>Trên chuyến </a:t>
            </a:r>
            <a:r>
              <a:rPr sz="2400" b="0" dirty="0">
                <a:latin typeface="Times New Roman" panose="02020603050405020304" pitchFamily="18" charset="0"/>
              </a:rPr>
              <a:t>xe khách từ Hà Nội lên Lào Cai, ông họa sĩ già ,bác lái xe, cô kĩ sư trẻ tình cờ quen nhau. Bác lái xe đã giới thiệu cho ông họa sĩ và cô kĩ sư làm quen với anh thanh niên làm công tác khí tượng trên đỉnh Yên Sơn. Cuộc gặp gỡ chỉ 30 phút, anh thanh niên tặng hoa cho cô gái, pha trà và trò chuyện với mọi người về cuộc sống và công việc của anh. Ông họa sĩ muốn vẽ chân dung anh, anh liền từ chối và giới thiệu với ông những người khác mà anh cho là xứng đáng hơn anh. Nhưng ông đã kịp ghi xong bức chân dung về người thanh niên ấy. Cô kĩ sư xúc động, yên tâm hơn về quyết định lên Lào Cai công tác. Khi chia tay, anh thanh niên tặng mọi người một làn trứng.</a:t>
            </a:r>
            <a:r>
              <a:rPr sz="2400" dirty="0">
                <a:latin typeface="Times New Roman" panose="02020603050405020304" pitchFamily="18" charset="0"/>
              </a:rPr>
              <a:t> </a:t>
            </a:r>
            <a:endParaRPr sz="2400" dirty="0">
              <a:latin typeface="Times New Roman" panose="02020603050405020304" pitchFamily="18" charset="0"/>
            </a:endParaRPr>
          </a:p>
        </p:txBody>
      </p:sp>
    </p:spTree>
  </p:cSld>
  <p:clrMapOvr>
    <a:masterClrMapping/>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301"/>
                                        </p:tgtEl>
                                        <p:attrNameLst>
                                          <p:attrName>style.visibility</p:attrName>
                                        </p:attrNameLst>
                                      </p:cBhvr>
                                      <p:to>
                                        <p:strVal val="visible"/>
                                      </p:to>
                                    </p:set>
                                    <p:animEffect transition="in" filter="blinds(horizontal)">
                                      <p:cBhvr>
                                        <p:cTn id="7" dur="500"/>
                                        <p:tgtEl>
                                          <p:spTgt spid="12301"/>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8197"/>
                                        </p:tgtEl>
                                        <p:attrNameLst>
                                          <p:attrName>style.visibility</p:attrName>
                                        </p:attrNameLst>
                                      </p:cBhvr>
                                      <p:to>
                                        <p:strVal val="visible"/>
                                      </p:to>
                                    </p:set>
                                    <p:animEffect transition="in" filter="box(in)">
                                      <p:cBhvr>
                                        <p:cTn id="12" dur="500"/>
                                        <p:tgtEl>
                                          <p:spTgt spid="8197"/>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2303"/>
                                        </p:tgtEl>
                                        <p:attrNameLst>
                                          <p:attrName>style.visibility</p:attrName>
                                        </p:attrNameLst>
                                      </p:cBhvr>
                                      <p:to>
                                        <p:strVal val="visible"/>
                                      </p:to>
                                    </p:set>
                                    <p:animEffect transition="in" filter="box(in)">
                                      <p:cBhvr>
                                        <p:cTn id="17" dur="500"/>
                                        <p:tgtEl>
                                          <p:spTgt spid="1230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298"/>
                                        </p:tgtEl>
                                        <p:attrNameLst>
                                          <p:attrName>style.visibility</p:attrName>
                                        </p:attrNameLst>
                                      </p:cBhvr>
                                      <p:to>
                                        <p:strVal val="visible"/>
                                      </p:to>
                                    </p:set>
                                    <p:animEffect transition="in" filter="blinds(horizontal)">
                                      <p:cBhvr>
                                        <p:cTn id="22" dur="500"/>
                                        <p:tgtEl>
                                          <p:spTgt spid="12298"/>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2304"/>
                                        </p:tgtEl>
                                        <p:attrNameLst>
                                          <p:attrName>style.visibility</p:attrName>
                                        </p:attrNameLst>
                                      </p:cBhvr>
                                      <p:to>
                                        <p:strVal val="visible"/>
                                      </p:to>
                                    </p:set>
                                    <p:animEffect transition="in" filter="box(in)">
                                      <p:cBhvr>
                                        <p:cTn id="27" dur="500"/>
                                        <p:tgtEl>
                                          <p:spTgt spid="12304"/>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2308"/>
                                        </p:tgtEl>
                                        <p:attrNameLst>
                                          <p:attrName>style.visibility</p:attrName>
                                        </p:attrNameLst>
                                      </p:cBhvr>
                                      <p:to>
                                        <p:strVal val="visible"/>
                                      </p:to>
                                    </p:set>
                                    <p:animEffect transition="in" filter="checkerboard(across)">
                                      <p:cBhvr>
                                        <p:cTn id="32" dur="500"/>
                                        <p:tgtEl>
                                          <p:spTgt spid="12308"/>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12306"/>
                                        </p:tgtEl>
                                        <p:attrNameLst>
                                          <p:attrName>style.visibility</p:attrName>
                                        </p:attrNameLst>
                                      </p:cBhvr>
                                      <p:to>
                                        <p:strVal val="visible"/>
                                      </p:to>
                                    </p:set>
                                    <p:animEffect transition="in" filter="box(in)">
                                      <p:cBhvr>
                                        <p:cTn id="37" dur="500"/>
                                        <p:tgtEl>
                                          <p:spTgt spid="12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8" grpId="0"/>
      <p:bldP spid="12301" grpId="0"/>
      <p:bldP spid="12303" grpId="0"/>
      <p:bldP spid="12304" grpId="0"/>
      <p:bldP spid="12306" grpId="0"/>
      <p:bldP spid="1230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Rectangle 2"/>
          <p:cNvSpPr>
            <a:spLocks noGrp="1"/>
          </p:cNvSpPr>
          <p:nvPr>
            <p:ph type="title"/>
          </p:nvPr>
        </p:nvSpPr>
        <p:spPr>
          <a:xfrm>
            <a:off x="574675" y="533400"/>
            <a:ext cx="5597525" cy="987425"/>
          </a:xfrm>
          <a:ln/>
        </p:spPr>
        <p:txBody>
          <a:bodyPr vert="horz" wrap="square" lIns="91440" tIns="45720" rIns="91440" bIns="45720" anchor="b" anchorCtr="0"/>
          <a:p>
            <a:endParaRPr dirty="0"/>
          </a:p>
        </p:txBody>
      </p:sp>
      <p:sp>
        <p:nvSpPr>
          <p:cNvPr id="9219" name="Rectangle 3"/>
          <p:cNvSpPr>
            <a:spLocks noGrp="1"/>
          </p:cNvSpPr>
          <p:nvPr>
            <p:ph idx="1"/>
          </p:nvPr>
        </p:nvSpPr>
        <p:spPr>
          <a:ln/>
        </p:spPr>
        <p:txBody>
          <a:bodyPr vert="horz" wrap="square" lIns="91440" tIns="45720" rIns="91440" bIns="45720" anchor="t" anchorCtr="0"/>
          <a:p>
            <a:pPr lvl="2">
              <a:buNone/>
            </a:pPr>
            <a:endParaRPr dirty="0"/>
          </a:p>
        </p:txBody>
      </p:sp>
      <p:sp>
        <p:nvSpPr>
          <p:cNvPr id="9220" name="Text Box 5"/>
          <p:cNvSpPr txBox="1"/>
          <p:nvPr/>
        </p:nvSpPr>
        <p:spPr>
          <a:xfrm>
            <a:off x="914400" y="0"/>
            <a:ext cx="184150" cy="946150"/>
          </a:xfrm>
          <a:prstGeom prst="rect">
            <a:avLst/>
          </a:prstGeom>
          <a:noFill/>
          <a:ln w="9525">
            <a:noFill/>
          </a:ln>
        </p:spPr>
        <p:txBody>
          <a:bodyPr wrap="none">
            <a:spAutoFit/>
          </a:bodyPr>
          <a:p>
            <a:pPr>
              <a:spcBef>
                <a:spcPct val="50000"/>
              </a:spcBef>
            </a:pPr>
            <a:endParaRPr dirty="0">
              <a:solidFill>
                <a:schemeClr val="folHlink"/>
              </a:solidFill>
              <a:latin typeface="Times New Roman" panose="02020603050405020304" pitchFamily="18" charset="0"/>
            </a:endParaRPr>
          </a:p>
          <a:p>
            <a:endParaRPr dirty="0">
              <a:latin typeface="Times New Roman" panose="02020603050405020304" pitchFamily="18" charset="0"/>
            </a:endParaRPr>
          </a:p>
        </p:txBody>
      </p:sp>
      <p:sp>
        <p:nvSpPr>
          <p:cNvPr id="9221" name="Rectangle 11"/>
          <p:cNvSpPr/>
          <p:nvPr/>
        </p:nvSpPr>
        <p:spPr>
          <a:xfrm>
            <a:off x="0" y="0"/>
            <a:ext cx="9144000" cy="6858000"/>
          </a:xfrm>
          <a:prstGeom prst="rect">
            <a:avLst/>
          </a:prstGeom>
          <a:solidFill>
            <a:schemeClr val="bg1"/>
          </a:solidFill>
          <a:ln w="9525" cap="flat" cmpd="sng">
            <a:solidFill>
              <a:schemeClr val="tx1"/>
            </a:solidFill>
            <a:prstDash val="solid"/>
            <a:miter/>
            <a:headEnd type="none" w="med" len="med"/>
            <a:tailEnd type="none" w="med" len="med"/>
          </a:ln>
        </p:spPr>
        <p:txBody>
          <a:bodyPr wrap="none" anchor="ctr" anchorCtr="0"/>
          <a:p>
            <a:pPr algn="ctr"/>
            <a:endParaRPr dirty="0">
              <a:latin typeface="Times New Roman" panose="02020603050405020304" pitchFamily="18" charset="0"/>
            </a:endParaRPr>
          </a:p>
        </p:txBody>
      </p:sp>
      <p:sp>
        <p:nvSpPr>
          <p:cNvPr id="114702" name="Text Box 14"/>
          <p:cNvSpPr txBox="1"/>
          <p:nvPr/>
        </p:nvSpPr>
        <p:spPr>
          <a:xfrm>
            <a:off x="0" y="1752600"/>
            <a:ext cx="6019800" cy="854075"/>
          </a:xfrm>
          <a:prstGeom prst="rect">
            <a:avLst/>
          </a:prstGeom>
          <a:noFill/>
          <a:ln w="9525">
            <a:noFill/>
          </a:ln>
        </p:spPr>
        <p:txBody>
          <a:bodyPr>
            <a:spAutoFit/>
          </a:bodyPr>
          <a:p>
            <a:pPr eaLnBrk="1" hangingPunct="1">
              <a:spcBef>
                <a:spcPct val="20000"/>
              </a:spcBef>
              <a:buClr>
                <a:schemeClr val="tx2"/>
              </a:buClr>
            </a:pPr>
            <a:r>
              <a:rPr sz="2000" dirty="0">
                <a:solidFill>
                  <a:srgbClr val="660066"/>
                </a:solidFill>
                <a:latin typeface="Times New Roman" panose="02020603050405020304" pitchFamily="18" charset="0"/>
              </a:rPr>
              <a:t>I. </a:t>
            </a:r>
            <a:r>
              <a:rPr sz="2000" u="sng" dirty="0">
                <a:solidFill>
                  <a:srgbClr val="660066"/>
                </a:solidFill>
                <a:latin typeface="Times New Roman" panose="02020603050405020304" pitchFamily="18" charset="0"/>
              </a:rPr>
              <a:t>TÌM HIỂU CHUNG VỀ TÁC GIẢ, TÁC PHẨM</a:t>
            </a:r>
            <a:r>
              <a:rPr sz="2000" dirty="0">
                <a:solidFill>
                  <a:srgbClr val="660066"/>
                </a:solidFill>
                <a:latin typeface="Times New Roman" panose="02020603050405020304" pitchFamily="18" charset="0"/>
              </a:rPr>
              <a:t>: </a:t>
            </a:r>
            <a:endParaRPr sz="2000" b="0" dirty="0">
              <a:solidFill>
                <a:srgbClr val="660066"/>
              </a:solidFill>
              <a:latin typeface="Times New Roman" panose="02020603050405020304" pitchFamily="18" charset="0"/>
            </a:endParaRPr>
          </a:p>
          <a:p>
            <a:pPr>
              <a:spcBef>
                <a:spcPct val="50000"/>
              </a:spcBef>
            </a:pPr>
            <a:endParaRPr sz="2000" dirty="0">
              <a:latin typeface="Times New Roman" panose="02020603050405020304" pitchFamily="18" charset="0"/>
            </a:endParaRPr>
          </a:p>
        </p:txBody>
      </p:sp>
      <p:sp>
        <p:nvSpPr>
          <p:cNvPr id="114703" name="Text Box 15"/>
          <p:cNvSpPr txBox="1">
            <a:spLocks noChangeArrowheads="1"/>
          </p:cNvSpPr>
          <p:nvPr/>
        </p:nvSpPr>
        <p:spPr bwMode="auto">
          <a:xfrm>
            <a:off x="0" y="2133600"/>
            <a:ext cx="515937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buNone/>
              <a:defRPr/>
            </a:pPr>
            <a:r>
              <a:rPr kumimoji="0" lang="en-US" sz="2000" kern="1200" cap="none" spc="0" normalizeH="0" baseline="0" noProof="0" smtClean="0">
                <a:solidFill>
                  <a:srgbClr val="660066"/>
                </a:solidFill>
                <a:latin typeface="Times New Roman" panose="02020603050405020304" pitchFamily="18" charset="0"/>
                <a:ea typeface="+mn-ea"/>
                <a:cs typeface="+mn-cs"/>
              </a:rPr>
              <a:t>II. </a:t>
            </a:r>
            <a:r>
              <a:rPr kumimoji="0" lang="en-US" sz="2000" u="sng" kern="1200" cap="none" spc="0" normalizeH="0" baseline="0" noProof="0" smtClean="0">
                <a:solidFill>
                  <a:srgbClr val="660066"/>
                </a:solidFill>
                <a:latin typeface="Times New Roman" panose="02020603050405020304" pitchFamily="18" charset="0"/>
                <a:ea typeface="+mn-ea"/>
                <a:cs typeface="+mn-cs"/>
              </a:rPr>
              <a:t>ĐỌC – HIỂU</a:t>
            </a:r>
            <a:r>
              <a:rPr kumimoji="0" lang="en-US" sz="2000" u="sng" kern="1200" cap="none" spc="0" normalizeH="0" baseline="0" noProof="0" smtClean="0">
                <a:latin typeface="Times New Roman" panose="02020603050405020304" pitchFamily="18" charset="0"/>
                <a:ea typeface="+mn-ea"/>
                <a:cs typeface="+mn-cs"/>
              </a:rPr>
              <a:t> </a:t>
            </a:r>
            <a:r>
              <a:rPr kumimoji="0" lang="en-US" sz="2000" u="sng" kern="1200" cap="none" spc="0" normalizeH="0" baseline="0" noProof="0" smtClean="0">
                <a:solidFill>
                  <a:srgbClr val="660066"/>
                </a:solidFill>
                <a:latin typeface="Times New Roman" panose="02020603050405020304" pitchFamily="18" charset="0"/>
                <a:ea typeface="+mn-ea"/>
                <a:cs typeface="+mn-cs"/>
              </a:rPr>
              <a:t>CHÚ THÍCH</a:t>
            </a:r>
            <a:r>
              <a:rPr kumimoji="0" lang="en-US" sz="2000" u="sng" kern="1200" cap="none" spc="0" normalizeH="0" baseline="0" noProof="0" smtClean="0">
                <a:solidFill>
                  <a:srgbClr val="660066"/>
                </a:solidFill>
                <a:effectLst>
                  <a:outerShdw blurRad="38100" dist="38100" dir="2700000" algn="tl">
                    <a:srgbClr val="C0C0C0"/>
                  </a:outerShdw>
                </a:effectLst>
                <a:latin typeface="Times New Roman" panose="02020603050405020304" pitchFamily="18" charset="0"/>
                <a:ea typeface="+mn-ea"/>
                <a:cs typeface="+mn-cs"/>
              </a:rPr>
              <a:t>:</a:t>
            </a:r>
            <a:endParaRPr kumimoji="0" lang="en-US" sz="2000" u="sng" kern="1200" cap="none" spc="0" normalizeH="0" baseline="0" noProof="0" smtClean="0">
              <a:solidFill>
                <a:srgbClr val="660066"/>
              </a:solidFill>
              <a:effectLst>
                <a:outerShdw blurRad="38100" dist="38100" dir="2700000" algn="tl">
                  <a:srgbClr val="C0C0C0"/>
                </a:outerShdw>
              </a:effectLst>
              <a:latin typeface="Times New Roman" panose="02020603050405020304" pitchFamily="18" charset="0"/>
              <a:ea typeface="+mn-ea"/>
              <a:cs typeface="+mn-cs"/>
            </a:endParaRPr>
          </a:p>
          <a:p>
            <a:pPr marR="0" defTabSz="914400">
              <a:spcBef>
                <a:spcPct val="50000"/>
              </a:spcBef>
              <a:buClrTx/>
              <a:buSzTx/>
              <a:buFontTx/>
              <a:buNone/>
              <a:defRPr/>
            </a:pPr>
            <a:endParaRPr kumimoji="0" lang="en-US" sz="2000" kern="1200" cap="none" spc="0" normalizeH="0" baseline="0" noProof="0" smtClean="0">
              <a:latin typeface="Times New Roman" panose="02020603050405020304" pitchFamily="18" charset="0"/>
              <a:ea typeface="+mn-ea"/>
              <a:cs typeface="+mn-cs"/>
            </a:endParaRPr>
          </a:p>
        </p:txBody>
      </p:sp>
      <p:sp>
        <p:nvSpPr>
          <p:cNvPr id="114704" name="Text Box 16"/>
          <p:cNvSpPr txBox="1"/>
          <p:nvPr/>
        </p:nvSpPr>
        <p:spPr>
          <a:xfrm>
            <a:off x="0" y="2590800"/>
            <a:ext cx="3505200" cy="396875"/>
          </a:xfrm>
          <a:prstGeom prst="rect">
            <a:avLst/>
          </a:prstGeom>
          <a:noFill/>
          <a:ln w="9525">
            <a:noFill/>
          </a:ln>
        </p:spPr>
        <p:txBody>
          <a:bodyPr>
            <a:spAutoFit/>
          </a:bodyPr>
          <a:p>
            <a:pPr>
              <a:spcBef>
                <a:spcPct val="50000"/>
              </a:spcBef>
            </a:pPr>
            <a:r>
              <a:rPr sz="2000" dirty="0">
                <a:solidFill>
                  <a:srgbClr val="660066"/>
                </a:solidFill>
                <a:latin typeface="Times New Roman" panose="02020603050405020304" pitchFamily="18" charset="0"/>
              </a:rPr>
              <a:t>III. </a:t>
            </a:r>
            <a:r>
              <a:rPr sz="2000" u="sng" dirty="0">
                <a:solidFill>
                  <a:srgbClr val="660066"/>
                </a:solidFill>
                <a:latin typeface="Times New Roman" panose="02020603050405020304" pitchFamily="18" charset="0"/>
              </a:rPr>
              <a:t>ĐỌC – HIỂU VĂN BẢN:</a:t>
            </a:r>
            <a:endParaRPr sz="2000" u="sng" dirty="0">
              <a:solidFill>
                <a:srgbClr val="660066"/>
              </a:solidFill>
              <a:latin typeface="Times New Roman" panose="02020603050405020304" pitchFamily="18" charset="0"/>
            </a:endParaRPr>
          </a:p>
        </p:txBody>
      </p:sp>
      <p:sp>
        <p:nvSpPr>
          <p:cNvPr id="114705" name="Text Box 17"/>
          <p:cNvSpPr txBox="1"/>
          <p:nvPr/>
        </p:nvSpPr>
        <p:spPr>
          <a:xfrm>
            <a:off x="4191000" y="1219200"/>
            <a:ext cx="3581400" cy="1160463"/>
          </a:xfrm>
          <a:prstGeom prst="rect">
            <a:avLst/>
          </a:prstGeom>
          <a:noFill/>
          <a:ln w="9525">
            <a:noFill/>
          </a:ln>
        </p:spPr>
        <p:txBody>
          <a:bodyPr>
            <a:spAutoFit/>
          </a:bodyPr>
          <a:p>
            <a:pPr>
              <a:spcBef>
                <a:spcPct val="50000"/>
              </a:spcBef>
            </a:pPr>
            <a:r>
              <a:rPr dirty="0">
                <a:latin typeface="Times New Roman" panose="02020603050405020304" pitchFamily="18" charset="0"/>
              </a:rPr>
              <a:t>Nguyễn Thành Long</a:t>
            </a:r>
            <a:endParaRPr dirty="0">
              <a:latin typeface="Times New Roman" panose="02020603050405020304" pitchFamily="18" charset="0"/>
            </a:endParaRPr>
          </a:p>
          <a:p>
            <a:pPr>
              <a:spcBef>
                <a:spcPct val="50000"/>
              </a:spcBef>
            </a:pPr>
            <a:endParaRPr dirty="0">
              <a:latin typeface="Times New Roman" panose="02020603050405020304" pitchFamily="18" charset="0"/>
            </a:endParaRPr>
          </a:p>
        </p:txBody>
      </p:sp>
      <p:sp>
        <p:nvSpPr>
          <p:cNvPr id="114706" name="Text Box 18"/>
          <p:cNvSpPr txBox="1"/>
          <p:nvPr/>
        </p:nvSpPr>
        <p:spPr>
          <a:xfrm>
            <a:off x="228600" y="228600"/>
            <a:ext cx="2057400" cy="1160463"/>
          </a:xfrm>
          <a:prstGeom prst="rect">
            <a:avLst/>
          </a:prstGeom>
          <a:noFill/>
          <a:ln w="9525">
            <a:noFill/>
          </a:ln>
        </p:spPr>
        <p:txBody>
          <a:bodyPr>
            <a:spAutoFit/>
          </a:bodyPr>
          <a:p>
            <a:pPr>
              <a:spcBef>
                <a:spcPct val="50000"/>
              </a:spcBef>
            </a:pPr>
            <a:r>
              <a:rPr dirty="0">
                <a:solidFill>
                  <a:schemeClr val="folHlink"/>
                </a:solidFill>
                <a:latin typeface="Times New Roman" panose="02020603050405020304" pitchFamily="18" charset="0"/>
              </a:rPr>
              <a:t>Tiết 66, 67.</a:t>
            </a:r>
            <a:endParaRPr dirty="0">
              <a:solidFill>
                <a:schemeClr val="folHlink"/>
              </a:solidFill>
              <a:latin typeface="Times New Roman" panose="02020603050405020304" pitchFamily="18" charset="0"/>
            </a:endParaRPr>
          </a:p>
          <a:p>
            <a:pPr>
              <a:spcBef>
                <a:spcPct val="50000"/>
              </a:spcBef>
            </a:pPr>
            <a:endParaRPr dirty="0">
              <a:latin typeface="Times New Roman" panose="02020603050405020304" pitchFamily="18" charset="0"/>
            </a:endParaRPr>
          </a:p>
        </p:txBody>
      </p:sp>
      <p:sp>
        <p:nvSpPr>
          <p:cNvPr id="9227" name="WordArt 19"/>
          <p:cNvSpPr>
            <a:spLocks noTextEdit="1"/>
          </p:cNvSpPr>
          <p:nvPr/>
        </p:nvSpPr>
        <p:spPr>
          <a:xfrm>
            <a:off x="1828800" y="609600"/>
            <a:ext cx="4572000" cy="685800"/>
          </a:xfrm>
          <a:prstGeom prst="rect">
            <a:avLst/>
          </a:prstGeom>
        </p:spPr>
        <p:txBody>
          <a:bodyPr wrap="none" fromWordArt="1">
            <a:prstTxWarp prst="textPlain">
              <a:avLst>
                <a:gd name="adj" fmla="val 50000"/>
              </a:avLst>
            </a:prstTxWarp>
            <a:normAutofit/>
          </a:bodyPr>
          <a:p>
            <a:pPr algn="ctr"/>
            <a:r>
              <a:rPr lang="en-US" sz="28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LẶNG LẼ SA PA</a:t>
            </a:r>
            <a:endParaRPr lang="en-US" sz="28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sp>
        <p:nvSpPr>
          <p:cNvPr id="9228" name="Text Box 20"/>
          <p:cNvSpPr txBox="1"/>
          <p:nvPr/>
        </p:nvSpPr>
        <p:spPr>
          <a:xfrm>
            <a:off x="3679825" y="3421063"/>
            <a:ext cx="184150" cy="519112"/>
          </a:xfrm>
          <a:prstGeom prst="rect">
            <a:avLst/>
          </a:prstGeom>
          <a:noFill/>
          <a:ln w="9525">
            <a:noFill/>
          </a:ln>
        </p:spPr>
        <p:txBody>
          <a:bodyPr>
            <a:spAutoFit/>
          </a:bodyPr>
          <a:p>
            <a:pPr>
              <a:spcBef>
                <a:spcPct val="50000"/>
              </a:spcBef>
            </a:pPr>
            <a:endParaRPr dirty="0">
              <a:latin typeface="Times New Roman" panose="02020603050405020304" pitchFamily="18" charset="0"/>
            </a:endParaRPr>
          </a:p>
        </p:txBody>
      </p:sp>
      <p:sp>
        <p:nvSpPr>
          <p:cNvPr id="9229" name="Text Box 21"/>
          <p:cNvSpPr txBox="1"/>
          <p:nvPr/>
        </p:nvSpPr>
        <p:spPr>
          <a:xfrm>
            <a:off x="4327525" y="3038475"/>
            <a:ext cx="184150" cy="519113"/>
          </a:xfrm>
          <a:prstGeom prst="rect">
            <a:avLst/>
          </a:prstGeom>
          <a:noFill/>
          <a:ln w="9525">
            <a:noFill/>
          </a:ln>
        </p:spPr>
        <p:txBody>
          <a:bodyPr wrap="none">
            <a:spAutoFit/>
          </a:bodyPr>
          <a:p>
            <a:endParaRPr dirty="0">
              <a:latin typeface="Times New Roman" panose="02020603050405020304" pitchFamily="18" charset="0"/>
            </a:endParaRPr>
          </a:p>
        </p:txBody>
      </p:sp>
      <p:sp>
        <p:nvSpPr>
          <p:cNvPr id="9230" name="Text Box 22"/>
          <p:cNvSpPr txBox="1"/>
          <p:nvPr/>
        </p:nvSpPr>
        <p:spPr>
          <a:xfrm>
            <a:off x="4327525" y="3190875"/>
            <a:ext cx="184150" cy="519113"/>
          </a:xfrm>
          <a:prstGeom prst="rect">
            <a:avLst/>
          </a:prstGeom>
          <a:noFill/>
          <a:ln w="9525">
            <a:noFill/>
          </a:ln>
        </p:spPr>
        <p:txBody>
          <a:bodyPr wrap="none">
            <a:spAutoFit/>
          </a:bodyPr>
          <a:p>
            <a:endParaRPr dirty="0">
              <a:latin typeface="Times New Roman" panose="02020603050405020304" pitchFamily="18" charset="0"/>
            </a:endParaRPr>
          </a:p>
        </p:txBody>
      </p:sp>
      <p:sp>
        <p:nvSpPr>
          <p:cNvPr id="2" name="AutoShape 19"/>
          <p:cNvSpPr/>
          <p:nvPr/>
        </p:nvSpPr>
        <p:spPr>
          <a:xfrm>
            <a:off x="6629400" y="2590800"/>
            <a:ext cx="2514600" cy="1676400"/>
          </a:xfrm>
          <a:prstGeom prst="cloudCallout">
            <a:avLst>
              <a:gd name="adj1" fmla="val -1769"/>
              <a:gd name="adj2" fmla="val 40343"/>
            </a:avLst>
          </a:prstGeom>
          <a:solidFill>
            <a:srgbClr val="FFCC00"/>
          </a:solidFill>
          <a:ln w="9525" cap="flat" cmpd="sng">
            <a:solidFill>
              <a:srgbClr val="FF0000"/>
            </a:solidFill>
            <a:prstDash val="solid"/>
            <a:headEnd type="none" w="med" len="med"/>
            <a:tailEnd type="none" w="med" len="med"/>
          </a:ln>
        </p:spPr>
        <p:txBody>
          <a:bodyPr/>
          <a:p>
            <a:endParaRPr sz="2000" i="1" dirty="0">
              <a:solidFill>
                <a:srgbClr val="0000FF"/>
              </a:solidFill>
              <a:latin typeface="Arial" panose="020B0604020202020204" pitchFamily="34" charset="0"/>
              <a:ea typeface="Arial" panose="020B0604020202020204" pitchFamily="34" charset="0"/>
            </a:endParaRPr>
          </a:p>
        </p:txBody>
      </p:sp>
      <p:sp>
        <p:nvSpPr>
          <p:cNvPr id="114712" name="Text Box 24"/>
          <p:cNvSpPr txBox="1">
            <a:spLocks noChangeArrowheads="1"/>
          </p:cNvSpPr>
          <p:nvPr/>
        </p:nvSpPr>
        <p:spPr bwMode="auto">
          <a:xfrm>
            <a:off x="7086600" y="2895600"/>
            <a:ext cx="2438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buNone/>
              <a:defRPr/>
            </a:pPr>
            <a:r>
              <a:rPr kumimoji="0" lang="en-US" b="0" kern="1200" cap="none" spc="0" normalizeH="0" baseline="0" noProof="0" smtClean="0">
                <a:solidFill>
                  <a:schemeClr val="tx2"/>
                </a:solidFill>
                <a:effectLst>
                  <a:outerShdw blurRad="38100" dist="38100" dir="2700000" algn="tl">
                    <a:srgbClr val="C0C0C0"/>
                  </a:outerShdw>
                </a:effectLst>
                <a:latin typeface="Times New Roman" panose="02020603050405020304" pitchFamily="18" charset="0"/>
                <a:ea typeface="+mn-ea"/>
                <a:cs typeface="+mn-cs"/>
              </a:rPr>
              <a:t>Nêu bố cục </a:t>
            </a:r>
            <a:endParaRPr kumimoji="0" lang="en-US" b="0" kern="1200" cap="none" spc="0" normalizeH="0" baseline="0" noProof="0" smtClean="0">
              <a:solidFill>
                <a:schemeClr val="tx2"/>
              </a:solidFill>
              <a:effectLst>
                <a:outerShdw blurRad="38100" dist="38100" dir="2700000" algn="tl">
                  <a:srgbClr val="C0C0C0"/>
                </a:outerShdw>
              </a:effectLst>
              <a:latin typeface="Times New Roman" panose="02020603050405020304" pitchFamily="18" charset="0"/>
              <a:ea typeface="+mn-ea"/>
              <a:cs typeface="+mn-cs"/>
            </a:endParaRPr>
          </a:p>
          <a:p>
            <a:pPr marR="0" defTabSz="914400">
              <a:buClrTx/>
              <a:buSzTx/>
              <a:buFontTx/>
              <a:buNone/>
              <a:defRPr/>
            </a:pPr>
            <a:r>
              <a:rPr kumimoji="0" lang="en-US" b="0" kern="1200" cap="none" spc="0" normalizeH="0" baseline="0" noProof="0" smtClean="0">
                <a:solidFill>
                  <a:schemeClr val="tx2"/>
                </a:solidFill>
                <a:effectLst>
                  <a:outerShdw blurRad="38100" dist="38100" dir="2700000" algn="tl">
                    <a:srgbClr val="C0C0C0"/>
                  </a:outerShdw>
                </a:effectLst>
                <a:latin typeface="Times New Roman" panose="02020603050405020304" pitchFamily="18" charset="0"/>
                <a:ea typeface="+mn-ea"/>
                <a:cs typeface="+mn-cs"/>
              </a:rPr>
              <a:t>của văn bản?</a:t>
            </a:r>
            <a:endParaRPr kumimoji="0" lang="en-US" b="0" kern="1200" cap="none" spc="0" normalizeH="0" baseline="0" noProof="0" smtClean="0">
              <a:solidFill>
                <a:schemeClr val="tx2"/>
              </a:solidFill>
              <a:effectLst>
                <a:outerShdw blurRad="38100" dist="38100" dir="2700000" algn="tl">
                  <a:srgbClr val="C0C0C0"/>
                </a:outerShdw>
              </a:effectLst>
              <a:latin typeface="Times New Roman" panose="02020603050405020304" pitchFamily="18" charset="0"/>
              <a:ea typeface="+mn-ea"/>
              <a:cs typeface="+mn-cs"/>
            </a:endParaRPr>
          </a:p>
        </p:txBody>
      </p:sp>
      <p:sp>
        <p:nvSpPr>
          <p:cNvPr id="114713" name="Text Box 25"/>
          <p:cNvSpPr txBox="1"/>
          <p:nvPr/>
        </p:nvSpPr>
        <p:spPr>
          <a:xfrm>
            <a:off x="0" y="2895600"/>
            <a:ext cx="7162800" cy="3081338"/>
          </a:xfrm>
          <a:prstGeom prst="rect">
            <a:avLst/>
          </a:prstGeom>
          <a:noFill/>
          <a:ln w="9525">
            <a:noFill/>
          </a:ln>
        </p:spPr>
        <p:txBody>
          <a:bodyPr>
            <a:spAutoFit/>
          </a:bodyPr>
          <a:p>
            <a:r>
              <a:rPr dirty="0">
                <a:latin typeface="Times New Roman" panose="02020603050405020304" pitchFamily="18" charset="0"/>
              </a:rPr>
              <a:t>1. Bố cục:</a:t>
            </a:r>
            <a:r>
              <a:rPr b="0" dirty="0">
                <a:latin typeface="Times New Roman" panose="02020603050405020304" pitchFamily="18" charset="0"/>
              </a:rPr>
              <a:t>  3 đoạn</a:t>
            </a:r>
            <a:endParaRPr b="0" dirty="0">
              <a:latin typeface="Times New Roman" panose="02020603050405020304" pitchFamily="18" charset="0"/>
            </a:endParaRPr>
          </a:p>
          <a:p>
            <a:r>
              <a:rPr b="0" dirty="0">
                <a:latin typeface="Times New Roman" panose="02020603050405020304" pitchFamily="18" charset="0"/>
              </a:rPr>
              <a:t>- Đ1:Từ đầu đến: “Kìa, anh ta kia”-</a:t>
            </a:r>
            <a:r>
              <a:rPr b="0" dirty="0">
                <a:solidFill>
                  <a:srgbClr val="FF00FF"/>
                </a:solidFill>
                <a:latin typeface="Times New Roman" panose="02020603050405020304" pitchFamily="18" charset="0"/>
              </a:rPr>
              <a:t> </a:t>
            </a:r>
            <a:r>
              <a:rPr b="0" dirty="0">
                <a:solidFill>
                  <a:srgbClr val="0000FF"/>
                </a:solidFill>
                <a:latin typeface="Times New Roman" panose="02020603050405020304" pitchFamily="18" charset="0"/>
              </a:rPr>
              <a:t>Bác lái xe giới thiệu với hai người khách về anh TN</a:t>
            </a:r>
            <a:endParaRPr b="0" dirty="0">
              <a:solidFill>
                <a:srgbClr val="0000FF"/>
              </a:solidFill>
              <a:latin typeface="Times New Roman" panose="02020603050405020304" pitchFamily="18" charset="0"/>
            </a:endParaRPr>
          </a:p>
          <a:p>
            <a:r>
              <a:rPr b="0" dirty="0">
                <a:latin typeface="Times New Roman" panose="02020603050405020304" pitchFamily="18" charset="0"/>
              </a:rPr>
              <a:t>- Đ2: tiếp đến: “ Vật gì như thế”</a:t>
            </a:r>
            <a:r>
              <a:rPr b="0" dirty="0">
                <a:solidFill>
                  <a:srgbClr val="0000FF"/>
                </a:solidFill>
                <a:latin typeface="Times New Roman" panose="02020603050405020304" pitchFamily="18" charset="0"/>
              </a:rPr>
              <a:t> </a:t>
            </a:r>
            <a:r>
              <a:rPr b="0" dirty="0">
                <a:latin typeface="Times New Roman" panose="02020603050405020304" pitchFamily="18" charset="0"/>
              </a:rPr>
              <a:t>-</a:t>
            </a:r>
            <a:r>
              <a:rPr b="0" dirty="0">
                <a:solidFill>
                  <a:srgbClr val="0000FF"/>
                </a:solidFill>
                <a:latin typeface="Times New Roman" panose="02020603050405020304" pitchFamily="18" charset="0"/>
              </a:rPr>
              <a:t> Cuộc gặp gỡ trò chuyện giữa các nhân vật</a:t>
            </a:r>
            <a:endParaRPr b="0" dirty="0">
              <a:solidFill>
                <a:srgbClr val="0000FF"/>
              </a:solidFill>
              <a:latin typeface="Times New Roman" panose="02020603050405020304" pitchFamily="18" charset="0"/>
            </a:endParaRPr>
          </a:p>
          <a:p>
            <a:r>
              <a:rPr b="0" dirty="0">
                <a:latin typeface="Times New Roman" panose="02020603050405020304" pitchFamily="18" charset="0"/>
              </a:rPr>
              <a:t>- Đ3: Còn lại -</a:t>
            </a:r>
            <a:r>
              <a:rPr b="0" dirty="0">
                <a:solidFill>
                  <a:srgbClr val="0000FF"/>
                </a:solidFill>
                <a:latin typeface="Times New Roman" panose="02020603050405020304" pitchFamily="18" charset="0"/>
              </a:rPr>
              <a:t> Họ chia tay nhau đã để lại bao cảm xúc</a:t>
            </a:r>
            <a:endParaRPr dirty="0">
              <a:latin typeface="Times New Roman" panose="02020603050405020304" pitchFamily="18" charset="0"/>
            </a:endParaRPr>
          </a:p>
        </p:txBody>
      </p:sp>
      <p:sp>
        <p:nvSpPr>
          <p:cNvPr id="114714" name="Text Box 26"/>
          <p:cNvSpPr txBox="1"/>
          <p:nvPr/>
        </p:nvSpPr>
        <p:spPr>
          <a:xfrm>
            <a:off x="0" y="6019800"/>
            <a:ext cx="4325938" cy="519113"/>
          </a:xfrm>
          <a:prstGeom prst="rect">
            <a:avLst/>
          </a:prstGeom>
          <a:noFill/>
          <a:ln w="9525">
            <a:noFill/>
          </a:ln>
        </p:spPr>
        <p:txBody>
          <a:bodyPr>
            <a:spAutoFit/>
          </a:bodyPr>
          <a:p>
            <a:r>
              <a:rPr dirty="0">
                <a:latin typeface="Times New Roman" panose="02020603050405020304" pitchFamily="18" charset="0"/>
              </a:rPr>
              <a:t>2. Thể loại: </a:t>
            </a:r>
            <a:r>
              <a:rPr b="0" dirty="0">
                <a:latin typeface="Times New Roman" panose="02020603050405020304" pitchFamily="18" charset="0"/>
              </a:rPr>
              <a:t>Truyện ngắn</a:t>
            </a:r>
            <a:r>
              <a:rPr dirty="0">
                <a:latin typeface="Times New Roman" panose="02020603050405020304" pitchFamily="18" charset="0"/>
              </a:rPr>
              <a:t>.</a:t>
            </a:r>
            <a:endParaRPr dirty="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4706"/>
                                        </p:tgtEl>
                                        <p:attrNameLst>
                                          <p:attrName>style.visibility</p:attrName>
                                        </p:attrNameLst>
                                      </p:cBhvr>
                                      <p:to>
                                        <p:strVal val="visible"/>
                                      </p:to>
                                    </p:set>
                                    <p:animEffect transition="in" filter="blinds(horizontal)">
                                      <p:cBhvr>
                                        <p:cTn id="7" dur="500"/>
                                        <p:tgtEl>
                                          <p:spTgt spid="11470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227"/>
                                        </p:tgtEl>
                                        <p:attrNameLst>
                                          <p:attrName>style.visibility</p:attrName>
                                        </p:attrNameLst>
                                      </p:cBhvr>
                                      <p:to>
                                        <p:strVal val="visible"/>
                                      </p:to>
                                    </p:set>
                                    <p:animEffect transition="in" filter="box(in)">
                                      <p:cBhvr>
                                        <p:cTn id="12" dur="500"/>
                                        <p:tgtEl>
                                          <p:spTgt spid="92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4705"/>
                                        </p:tgtEl>
                                        <p:attrNameLst>
                                          <p:attrName>style.visibility</p:attrName>
                                        </p:attrNameLst>
                                      </p:cBhvr>
                                      <p:to>
                                        <p:strVal val="visible"/>
                                      </p:to>
                                    </p:set>
                                    <p:animEffect transition="in" filter="blinds(horizontal)">
                                      <p:cBhvr>
                                        <p:cTn id="17" dur="500"/>
                                        <p:tgtEl>
                                          <p:spTgt spid="114705"/>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114702"/>
                                        </p:tgtEl>
                                        <p:attrNameLst>
                                          <p:attrName>style.visibility</p:attrName>
                                        </p:attrNameLst>
                                      </p:cBhvr>
                                      <p:to>
                                        <p:strVal val="visible"/>
                                      </p:to>
                                    </p:set>
                                    <p:animEffect transition="in" filter="box(in)">
                                      <p:cBhvr>
                                        <p:cTn id="22" dur="500"/>
                                        <p:tgtEl>
                                          <p:spTgt spid="11470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4703"/>
                                        </p:tgtEl>
                                        <p:attrNameLst>
                                          <p:attrName>style.visibility</p:attrName>
                                        </p:attrNameLst>
                                      </p:cBhvr>
                                      <p:to>
                                        <p:strVal val="visible"/>
                                      </p:to>
                                    </p:set>
                                    <p:animEffect transition="in" filter="box(in)">
                                      <p:cBhvr>
                                        <p:cTn id="27" dur="500"/>
                                        <p:tgtEl>
                                          <p:spTgt spid="11470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4704"/>
                                        </p:tgtEl>
                                        <p:attrNameLst>
                                          <p:attrName>style.visibility</p:attrName>
                                        </p:attrNameLst>
                                      </p:cBhvr>
                                      <p:to>
                                        <p:strVal val="visible"/>
                                      </p:to>
                                    </p:set>
                                    <p:animEffect transition="in" filter="blinds(horizontal)">
                                      <p:cBhvr>
                                        <p:cTn id="32" dur="500"/>
                                        <p:tgtEl>
                                          <p:spTgt spid="114704"/>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checkerboard(across)">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14712"/>
                                        </p:tgtEl>
                                        <p:attrNameLst>
                                          <p:attrName>style.visibility</p:attrName>
                                        </p:attrNameLst>
                                      </p:cBhvr>
                                      <p:to>
                                        <p:strVal val="visible"/>
                                      </p:to>
                                    </p:set>
                                    <p:animEffect transition="in" filter="box(in)">
                                      <p:cBhvr>
                                        <p:cTn id="42" dur="500"/>
                                        <p:tgtEl>
                                          <p:spTgt spid="114712"/>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14713"/>
                                        </p:tgtEl>
                                        <p:attrNameLst>
                                          <p:attrName>style.visibility</p:attrName>
                                        </p:attrNameLst>
                                      </p:cBhvr>
                                      <p:to>
                                        <p:strVal val="visible"/>
                                      </p:to>
                                    </p:set>
                                    <p:animEffect transition="in" filter="checkerboard(across)">
                                      <p:cBhvr>
                                        <p:cTn id="47" dur="500"/>
                                        <p:tgtEl>
                                          <p:spTgt spid="114713"/>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114714"/>
                                        </p:tgtEl>
                                        <p:attrNameLst>
                                          <p:attrName>style.visibility</p:attrName>
                                        </p:attrNameLst>
                                      </p:cBhvr>
                                      <p:to>
                                        <p:strVal val="visible"/>
                                      </p:to>
                                    </p:set>
                                    <p:anim calcmode="lin" valueType="num">
                                      <p:cBhvr additive="base">
                                        <p:cTn id="52" dur="500" fill="hold"/>
                                        <p:tgtEl>
                                          <p:spTgt spid="114714"/>
                                        </p:tgtEl>
                                        <p:attrNameLst>
                                          <p:attrName>ppt_x</p:attrName>
                                        </p:attrNameLst>
                                      </p:cBhvr>
                                      <p:tavLst>
                                        <p:tav tm="0">
                                          <p:val>
                                            <p:strVal val="#ppt_x"/>
                                          </p:val>
                                        </p:tav>
                                        <p:tav tm="100000">
                                          <p:val>
                                            <p:strVal val="#ppt_x"/>
                                          </p:val>
                                        </p:tav>
                                      </p:tavLst>
                                    </p:anim>
                                    <p:anim calcmode="lin" valueType="num">
                                      <p:cBhvr additive="base">
                                        <p:cTn id="53" dur="500" fill="hold"/>
                                        <p:tgtEl>
                                          <p:spTgt spid="1147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02" grpId="0"/>
      <p:bldP spid="114703" grpId="0"/>
      <p:bldP spid="114704" grpId="0"/>
      <p:bldP spid="114705" grpId="0"/>
      <p:bldP spid="114706" grpId="0"/>
      <p:bldP spid="2" grpId="0" animBg="1"/>
      <p:bldP spid="114712" grpId="0"/>
      <p:bldP spid="114713" grpId="0"/>
      <p:bldP spid="11471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61795" name="Text Box 3"/>
          <p:cNvSpPr txBox="1"/>
          <p:nvPr/>
        </p:nvSpPr>
        <p:spPr>
          <a:xfrm>
            <a:off x="228600" y="2590800"/>
            <a:ext cx="8686800" cy="519113"/>
          </a:xfrm>
          <a:prstGeom prst="rect">
            <a:avLst/>
          </a:prstGeom>
          <a:noFill/>
          <a:ln w="9525">
            <a:noFill/>
          </a:ln>
        </p:spPr>
        <p:txBody>
          <a:bodyPr>
            <a:spAutoFit/>
          </a:bodyPr>
          <a:p>
            <a:pPr algn="just">
              <a:spcBef>
                <a:spcPct val="50000"/>
              </a:spcBef>
            </a:pPr>
            <a:r>
              <a:rPr dirty="0">
                <a:solidFill>
                  <a:srgbClr val="0000FF"/>
                </a:solidFill>
                <a:latin typeface="Times New Roman" panose="02020603050405020304" pitchFamily="18" charset="0"/>
              </a:rPr>
              <a:t>1. </a:t>
            </a:r>
            <a:r>
              <a:rPr u="sng" dirty="0">
                <a:solidFill>
                  <a:srgbClr val="0000FF"/>
                </a:solidFill>
                <a:latin typeface="Times New Roman" panose="02020603050405020304" pitchFamily="18" charset="0"/>
              </a:rPr>
              <a:t>Tìm hiểu về cốt truyện và tình huống </a:t>
            </a:r>
            <a:endParaRPr dirty="0">
              <a:solidFill>
                <a:srgbClr val="0000FF"/>
              </a:solidFill>
              <a:latin typeface="Times New Roman" panose="02020603050405020304" pitchFamily="18" charset="0"/>
            </a:endParaRPr>
          </a:p>
        </p:txBody>
      </p:sp>
      <p:sp>
        <p:nvSpPr>
          <p:cNvPr id="161796" name="Text Box 4"/>
          <p:cNvSpPr txBox="1"/>
          <p:nvPr/>
        </p:nvSpPr>
        <p:spPr>
          <a:xfrm>
            <a:off x="3048000" y="3124200"/>
            <a:ext cx="5943600" cy="3019425"/>
          </a:xfrm>
          <a:prstGeom prst="rect">
            <a:avLst/>
          </a:prstGeom>
          <a:noFill/>
          <a:ln w="9525">
            <a:noFill/>
          </a:ln>
        </p:spPr>
        <p:txBody>
          <a:bodyPr>
            <a:spAutoFit/>
          </a:bodyPr>
          <a:p>
            <a:pPr>
              <a:spcBef>
                <a:spcPct val="50000"/>
              </a:spcBef>
            </a:pPr>
            <a:r>
              <a:rPr sz="3200" dirty="0">
                <a:latin typeface="Times New Roman" panose="02020603050405020304" pitchFamily="18" charset="0"/>
              </a:rPr>
              <a:t>* </a:t>
            </a:r>
            <a:r>
              <a:rPr dirty="0">
                <a:latin typeface="Times New Roman" panose="02020603050405020304" pitchFamily="18" charset="0"/>
              </a:rPr>
              <a:t>Cốt truyện đơn giản</a:t>
            </a:r>
            <a:r>
              <a:rPr sz="3200" dirty="0">
                <a:latin typeface="Times New Roman" panose="02020603050405020304" pitchFamily="18" charset="0"/>
              </a:rPr>
              <a:t>: </a:t>
            </a:r>
            <a:r>
              <a:rPr sz="3200" b="0" dirty="0">
                <a:latin typeface="Times New Roman" panose="02020603050405020304" pitchFamily="18" charset="0"/>
              </a:rPr>
              <a:t>xoay quanh</a:t>
            </a:r>
            <a:r>
              <a:rPr b="0" dirty="0">
                <a:latin typeface="Times New Roman" panose="02020603050405020304" pitchFamily="18" charset="0"/>
              </a:rPr>
              <a:t> cuộc gặp gỡ bất ngờ giữa ông họa sĩ già, cô kĩ sư trẻ với anh thanh niên ở trạm khí tượng trên đỉnh Yên Sơn thuộc Sa Pa tỉnh Lào Cai.</a:t>
            </a:r>
            <a:endParaRPr b="0" dirty="0">
              <a:latin typeface="Times New Roman" panose="02020603050405020304" pitchFamily="18" charset="0"/>
            </a:endParaRPr>
          </a:p>
          <a:p>
            <a:pPr>
              <a:spcBef>
                <a:spcPct val="50000"/>
              </a:spcBef>
            </a:pPr>
            <a:endParaRPr sz="3200" b="0" dirty="0">
              <a:latin typeface="Times New Roman" panose="02020603050405020304" pitchFamily="18" charset="0"/>
            </a:endParaRPr>
          </a:p>
        </p:txBody>
      </p:sp>
      <p:sp>
        <p:nvSpPr>
          <p:cNvPr id="10244" name="Text Box 6"/>
          <p:cNvSpPr txBox="1"/>
          <p:nvPr/>
        </p:nvSpPr>
        <p:spPr>
          <a:xfrm>
            <a:off x="1066800" y="5638800"/>
            <a:ext cx="6248400" cy="519113"/>
          </a:xfrm>
          <a:prstGeom prst="rect">
            <a:avLst/>
          </a:prstGeom>
          <a:noFill/>
          <a:ln w="9525">
            <a:noFill/>
          </a:ln>
        </p:spPr>
        <p:txBody>
          <a:bodyPr>
            <a:spAutoFit/>
          </a:bodyPr>
          <a:p>
            <a:pPr>
              <a:spcBef>
                <a:spcPct val="50000"/>
              </a:spcBef>
            </a:pPr>
            <a:endParaRPr b="0" dirty="0">
              <a:latin typeface="Times New Roman" panose="02020603050405020304" pitchFamily="18" charset="0"/>
            </a:endParaRPr>
          </a:p>
        </p:txBody>
      </p:sp>
      <p:sp>
        <p:nvSpPr>
          <p:cNvPr id="14349" name="Text Box 13"/>
          <p:cNvSpPr txBox="1"/>
          <p:nvPr/>
        </p:nvSpPr>
        <p:spPr>
          <a:xfrm>
            <a:off x="152400" y="5257800"/>
            <a:ext cx="8991600" cy="1373188"/>
          </a:xfrm>
          <a:prstGeom prst="rect">
            <a:avLst/>
          </a:prstGeom>
          <a:noFill/>
          <a:ln w="9525">
            <a:noFill/>
          </a:ln>
        </p:spPr>
        <p:txBody>
          <a:bodyPr>
            <a:spAutoFit/>
          </a:bodyPr>
          <a:p>
            <a:r>
              <a:rPr b="0" dirty="0">
                <a:latin typeface="Times New Roman" panose="02020603050405020304" pitchFamily="18" charset="0"/>
              </a:rPr>
              <a:t>* </a:t>
            </a:r>
            <a:r>
              <a:rPr dirty="0">
                <a:latin typeface="Times New Roman" panose="02020603050405020304" pitchFamily="18" charset="0"/>
              </a:rPr>
              <a:t>Tình huống của truyện: </a:t>
            </a:r>
            <a:r>
              <a:rPr b="0" dirty="0">
                <a:latin typeface="Times New Roman" panose="02020603050405020304" pitchFamily="18" charset="0"/>
              </a:rPr>
              <a:t>xoay quanh cuộc gặp gỡ</a:t>
            </a:r>
            <a:r>
              <a:rPr dirty="0">
                <a:latin typeface="Times New Roman" panose="02020603050405020304" pitchFamily="18" charset="0"/>
              </a:rPr>
              <a:t> </a:t>
            </a:r>
            <a:r>
              <a:rPr b="0" dirty="0">
                <a:latin typeface="Times New Roman" panose="02020603050405020304" pitchFamily="18" charset="0"/>
              </a:rPr>
              <a:t>tình cờ</a:t>
            </a:r>
            <a:r>
              <a:rPr dirty="0">
                <a:latin typeface="Times New Roman" panose="02020603050405020304" pitchFamily="18" charset="0"/>
              </a:rPr>
              <a:t> </a:t>
            </a:r>
            <a:r>
              <a:rPr b="0" dirty="0">
                <a:latin typeface="Times New Roman" panose="02020603050405020304" pitchFamily="18" charset="0"/>
              </a:rPr>
              <a:t>trên=&gt; Nhân vật chính anh thanh niên được hiện ra qua cái nhìn của các nhân vật khác, dưới nhiều góc độ =&gt; nổi bật hơn</a:t>
            </a:r>
            <a:endParaRPr b="0" dirty="0">
              <a:solidFill>
                <a:srgbClr val="00CC00"/>
              </a:solidFill>
              <a:latin typeface="Times New Roman" panose="02020603050405020304" pitchFamily="18" charset="0"/>
            </a:endParaRPr>
          </a:p>
        </p:txBody>
      </p:sp>
      <p:sp>
        <p:nvSpPr>
          <p:cNvPr id="14350" name="Text Box 14"/>
          <p:cNvSpPr txBox="1"/>
          <p:nvPr/>
        </p:nvSpPr>
        <p:spPr>
          <a:xfrm>
            <a:off x="381000" y="152400"/>
            <a:ext cx="2057400" cy="519113"/>
          </a:xfrm>
          <a:prstGeom prst="rect">
            <a:avLst/>
          </a:prstGeom>
          <a:noFill/>
          <a:ln w="9525">
            <a:noFill/>
          </a:ln>
        </p:spPr>
        <p:txBody>
          <a:bodyPr>
            <a:spAutoFit/>
          </a:bodyPr>
          <a:p>
            <a:pPr>
              <a:spcBef>
                <a:spcPct val="50000"/>
              </a:spcBef>
            </a:pPr>
            <a:r>
              <a:rPr dirty="0">
                <a:solidFill>
                  <a:schemeClr val="folHlink"/>
                </a:solidFill>
                <a:latin typeface="Times New Roman" panose="02020603050405020304" pitchFamily="18" charset="0"/>
              </a:rPr>
              <a:t>Tiết 66, 67.</a:t>
            </a:r>
            <a:endParaRPr dirty="0">
              <a:solidFill>
                <a:schemeClr val="folHlink"/>
              </a:solidFill>
              <a:latin typeface="Times New Roman" panose="02020603050405020304" pitchFamily="18" charset="0"/>
            </a:endParaRPr>
          </a:p>
        </p:txBody>
      </p:sp>
      <p:sp>
        <p:nvSpPr>
          <p:cNvPr id="14351" name="Text Box 15"/>
          <p:cNvSpPr txBox="1"/>
          <p:nvPr/>
        </p:nvSpPr>
        <p:spPr>
          <a:xfrm>
            <a:off x="4572000" y="838200"/>
            <a:ext cx="3886200" cy="519113"/>
          </a:xfrm>
          <a:prstGeom prst="rect">
            <a:avLst/>
          </a:prstGeom>
          <a:noFill/>
          <a:ln w="9525">
            <a:noFill/>
          </a:ln>
        </p:spPr>
        <p:txBody>
          <a:bodyPr>
            <a:spAutoFit/>
          </a:bodyPr>
          <a:p>
            <a:pPr>
              <a:spcBef>
                <a:spcPct val="50000"/>
              </a:spcBef>
            </a:pPr>
            <a:r>
              <a:rPr dirty="0">
                <a:latin typeface="Times New Roman" panose="02020603050405020304" pitchFamily="18" charset="0"/>
              </a:rPr>
              <a:t>Nguyễn Thành Long</a:t>
            </a:r>
            <a:endParaRPr dirty="0">
              <a:latin typeface="Times New Roman" panose="02020603050405020304" pitchFamily="18" charset="0"/>
            </a:endParaRPr>
          </a:p>
        </p:txBody>
      </p:sp>
      <p:sp>
        <p:nvSpPr>
          <p:cNvPr id="10248" name="WordArt 16"/>
          <p:cNvSpPr>
            <a:spLocks noTextEdit="1"/>
          </p:cNvSpPr>
          <p:nvPr/>
        </p:nvSpPr>
        <p:spPr>
          <a:xfrm>
            <a:off x="2590800" y="304800"/>
            <a:ext cx="3654425" cy="533400"/>
          </a:xfrm>
          <a:prstGeom prst="rect">
            <a:avLst/>
          </a:prstGeom>
        </p:spPr>
        <p:txBody>
          <a:bodyPr wrap="none" fromWordArt="1">
            <a:prstTxWarp prst="textPlain">
              <a:avLst>
                <a:gd name="adj" fmla="val 50000"/>
              </a:avLst>
            </a:prstTxWarp>
            <a:normAutofit/>
          </a:bodyPr>
          <a:p>
            <a:pPr algn="ctr"/>
            <a:r>
              <a:rPr lang="en-US" sz="28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LẶNG LẼ SA PA</a:t>
            </a:r>
            <a:endParaRPr lang="en-US" sz="28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sp>
        <p:nvSpPr>
          <p:cNvPr id="14354" name="Text Box 18"/>
          <p:cNvSpPr txBox="1">
            <a:spLocks noChangeArrowheads="1"/>
          </p:cNvSpPr>
          <p:nvPr/>
        </p:nvSpPr>
        <p:spPr bwMode="auto">
          <a:xfrm>
            <a:off x="304800" y="1447800"/>
            <a:ext cx="6629400" cy="1433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eaLnBrk="1" hangingPunct="1">
              <a:spcBef>
                <a:spcPct val="20000"/>
              </a:spcBef>
              <a:buClr>
                <a:schemeClr val="tx2"/>
              </a:buClr>
              <a:buSzTx/>
              <a:buFontTx/>
              <a:buNone/>
              <a:defRPr/>
            </a:pPr>
            <a:r>
              <a:rPr kumimoji="0" lang="en-US" sz="2000" kern="1200" cap="none" spc="0" normalizeH="0" baseline="0" noProof="0" smtClean="0">
                <a:solidFill>
                  <a:srgbClr val="660066"/>
                </a:solidFill>
                <a:latin typeface="Times New Roman" panose="02020603050405020304" pitchFamily="18" charset="0"/>
                <a:ea typeface="+mn-ea"/>
                <a:cs typeface="+mn-cs"/>
              </a:rPr>
              <a:t>I. </a:t>
            </a:r>
            <a:r>
              <a:rPr kumimoji="0" lang="en-US" sz="2000" u="sng" kern="1200" cap="none" spc="0" normalizeH="0" baseline="0" noProof="0" smtClean="0">
                <a:solidFill>
                  <a:srgbClr val="660066"/>
                </a:solidFill>
                <a:latin typeface="Times New Roman" panose="02020603050405020304" pitchFamily="18" charset="0"/>
                <a:ea typeface="+mn-ea"/>
                <a:cs typeface="+mn-cs"/>
              </a:rPr>
              <a:t>TÌM HIỂU CHUNG VỀ TÁC GIẢ, TÁC PHẨM</a:t>
            </a:r>
            <a:r>
              <a:rPr kumimoji="0" lang="en-US" sz="2000" kern="1200" cap="none" spc="0" normalizeH="0" baseline="0" noProof="0" smtClean="0">
                <a:solidFill>
                  <a:srgbClr val="660066"/>
                </a:solidFill>
                <a:latin typeface="Times New Roman" panose="02020603050405020304" pitchFamily="18" charset="0"/>
                <a:ea typeface="+mn-ea"/>
                <a:cs typeface="+mn-cs"/>
              </a:rPr>
              <a:t>:</a:t>
            </a:r>
            <a:r>
              <a:rPr kumimoji="0" lang="en-US" kern="1200" cap="none" spc="0" normalizeH="0" baseline="0" noProof="0" smtClean="0">
                <a:solidFill>
                  <a:srgbClr val="660066"/>
                </a:solidFill>
                <a:latin typeface="Times New Roman" panose="02020603050405020304" pitchFamily="18" charset="0"/>
                <a:ea typeface="+mn-ea"/>
                <a:cs typeface="+mn-cs"/>
              </a:rPr>
              <a:t> </a:t>
            </a:r>
            <a:endParaRPr kumimoji="0" lang="en-US" b="0" kern="1200" cap="none" spc="0" normalizeH="0" baseline="0" noProof="0" smtClean="0">
              <a:solidFill>
                <a:srgbClr val="660066"/>
              </a:solidFill>
              <a:latin typeface="Times New Roman" panose="02020603050405020304" pitchFamily="18" charset="0"/>
              <a:ea typeface="+mn-ea"/>
              <a:cs typeface="+mn-cs"/>
            </a:endParaRPr>
          </a:p>
          <a:p>
            <a:pPr marR="0" defTabSz="914400">
              <a:buClrTx/>
              <a:buSzTx/>
              <a:buFontTx/>
              <a:buNone/>
              <a:defRPr/>
            </a:pPr>
            <a:r>
              <a:rPr kumimoji="0" lang="en-US" sz="2000" kern="1200" cap="none" spc="0" normalizeH="0" baseline="0" noProof="0" smtClean="0">
                <a:solidFill>
                  <a:srgbClr val="660066"/>
                </a:solidFill>
                <a:latin typeface="Times New Roman" panose="02020603050405020304" pitchFamily="18" charset="0"/>
                <a:ea typeface="+mn-ea"/>
                <a:cs typeface="+mn-cs"/>
              </a:rPr>
              <a:t>II. </a:t>
            </a:r>
            <a:r>
              <a:rPr kumimoji="0" lang="en-US" sz="2000" u="sng" kern="1200" cap="none" spc="0" normalizeH="0" baseline="0" noProof="0" smtClean="0">
                <a:solidFill>
                  <a:srgbClr val="660066"/>
                </a:solidFill>
                <a:latin typeface="Times New Roman" panose="02020603050405020304" pitchFamily="18" charset="0"/>
                <a:ea typeface="+mn-ea"/>
                <a:cs typeface="+mn-cs"/>
              </a:rPr>
              <a:t>ĐỌC – HIỂU</a:t>
            </a:r>
            <a:r>
              <a:rPr kumimoji="0" lang="en-US" sz="2000" u="sng" kern="1200" cap="none" spc="0" normalizeH="0" baseline="0" noProof="0" smtClean="0">
                <a:latin typeface="Times New Roman" panose="02020603050405020304" pitchFamily="18" charset="0"/>
                <a:ea typeface="+mn-ea"/>
                <a:cs typeface="+mn-cs"/>
              </a:rPr>
              <a:t> </a:t>
            </a:r>
            <a:r>
              <a:rPr kumimoji="0" lang="en-US" sz="2000" u="sng" kern="1200" cap="none" spc="0" normalizeH="0" baseline="0" noProof="0" smtClean="0">
                <a:solidFill>
                  <a:srgbClr val="660066"/>
                </a:solidFill>
                <a:latin typeface="Times New Roman" panose="02020603050405020304" pitchFamily="18" charset="0"/>
                <a:ea typeface="+mn-ea"/>
                <a:cs typeface="+mn-cs"/>
              </a:rPr>
              <a:t>CHÚ THÍCH</a:t>
            </a:r>
            <a:r>
              <a:rPr kumimoji="0" lang="en-US" sz="2000" u="sng" kern="1200" cap="none" spc="0" normalizeH="0" baseline="0" noProof="0" smtClean="0">
                <a:solidFill>
                  <a:srgbClr val="660066"/>
                </a:solidFill>
                <a:effectLst>
                  <a:outerShdw blurRad="38100" dist="38100" dir="2700000" algn="tl">
                    <a:srgbClr val="C0C0C0"/>
                  </a:outerShdw>
                </a:effectLst>
                <a:latin typeface="Times New Roman" panose="02020603050405020304" pitchFamily="18" charset="0"/>
                <a:ea typeface="+mn-ea"/>
                <a:cs typeface="+mn-cs"/>
              </a:rPr>
              <a:t>:</a:t>
            </a:r>
            <a:endParaRPr kumimoji="0" lang="en-US" sz="2000" u="sng" kern="1200" cap="none" spc="0" normalizeH="0" baseline="0" noProof="0" smtClean="0">
              <a:solidFill>
                <a:srgbClr val="660066"/>
              </a:solidFill>
              <a:effectLst>
                <a:outerShdw blurRad="38100" dist="38100" dir="2700000" algn="tl">
                  <a:srgbClr val="C0C0C0"/>
                </a:outerShdw>
              </a:effectLst>
              <a:latin typeface="Times New Roman" panose="02020603050405020304" pitchFamily="18" charset="0"/>
              <a:ea typeface="+mn-ea"/>
              <a:cs typeface="+mn-cs"/>
            </a:endParaRPr>
          </a:p>
          <a:p>
            <a:pPr marR="0" defTabSz="914400">
              <a:buClrTx/>
              <a:buSzTx/>
              <a:buFontTx/>
              <a:buNone/>
              <a:defRPr/>
            </a:pPr>
            <a:r>
              <a:rPr kumimoji="0" lang="en-US" sz="2000" kern="1200" cap="none" spc="0" normalizeH="0" baseline="0" noProof="0" smtClean="0">
                <a:solidFill>
                  <a:srgbClr val="660066"/>
                </a:solidFill>
                <a:latin typeface="Times New Roman" panose="02020603050405020304" pitchFamily="18" charset="0"/>
                <a:ea typeface="+mn-ea"/>
                <a:cs typeface="+mn-cs"/>
              </a:rPr>
              <a:t>III. </a:t>
            </a:r>
            <a:r>
              <a:rPr kumimoji="0" lang="en-US" sz="2000" u="sng" kern="1200" cap="none" spc="0" normalizeH="0" baseline="0" noProof="0" smtClean="0">
                <a:solidFill>
                  <a:srgbClr val="660066"/>
                </a:solidFill>
                <a:latin typeface="Times New Roman" panose="02020603050405020304" pitchFamily="18" charset="0"/>
                <a:ea typeface="+mn-ea"/>
                <a:cs typeface="+mn-cs"/>
              </a:rPr>
              <a:t>ĐỌC – HIỂU VĂN BẢN:</a:t>
            </a:r>
            <a:endParaRPr kumimoji="0" lang="en-US" sz="2000" u="sng" kern="1200" cap="none" spc="0" normalizeH="0" baseline="0" noProof="0" smtClean="0">
              <a:solidFill>
                <a:srgbClr val="660066"/>
              </a:solidFill>
              <a:latin typeface="Times New Roman" panose="02020603050405020304" pitchFamily="18" charset="0"/>
              <a:ea typeface="+mn-ea"/>
              <a:cs typeface="+mn-cs"/>
            </a:endParaRPr>
          </a:p>
          <a:p>
            <a:pPr marR="0" defTabSz="914400">
              <a:buClrTx/>
              <a:buSzTx/>
              <a:buFontTx/>
              <a:buNone/>
              <a:defRPr/>
            </a:pPr>
            <a:endParaRPr kumimoji="0" lang="en-US" sz="2000" u="sng" kern="1200" cap="none" spc="0" normalizeH="0" baseline="0" noProof="0" smtClean="0">
              <a:solidFill>
                <a:srgbClr val="660066"/>
              </a:solidFill>
              <a:effectLst>
                <a:outerShdw blurRad="38100" dist="38100" dir="2700000" algn="tl">
                  <a:srgbClr val="C0C0C0"/>
                </a:outerShdw>
              </a:effectLst>
              <a:latin typeface="Times New Roman" panose="02020603050405020304" pitchFamily="18" charset="0"/>
              <a:ea typeface="+mn-ea"/>
              <a:cs typeface="+mn-cs"/>
            </a:endParaRPr>
          </a:p>
        </p:txBody>
      </p:sp>
      <p:sp>
        <p:nvSpPr>
          <p:cNvPr id="10250" name="Text Box 20"/>
          <p:cNvSpPr txBox="1"/>
          <p:nvPr/>
        </p:nvSpPr>
        <p:spPr>
          <a:xfrm>
            <a:off x="479425" y="2506663"/>
            <a:ext cx="2263775" cy="519112"/>
          </a:xfrm>
          <a:prstGeom prst="rect">
            <a:avLst/>
          </a:prstGeom>
          <a:noFill/>
          <a:ln w="9525">
            <a:noFill/>
          </a:ln>
        </p:spPr>
        <p:txBody>
          <a:bodyPr>
            <a:spAutoFit/>
          </a:bodyPr>
          <a:p>
            <a:pPr>
              <a:spcBef>
                <a:spcPct val="50000"/>
              </a:spcBef>
            </a:pPr>
            <a:endParaRPr dirty="0">
              <a:latin typeface="Times New Roman" panose="02020603050405020304" pitchFamily="18" charset="0"/>
            </a:endParaRPr>
          </a:p>
        </p:txBody>
      </p:sp>
      <p:sp>
        <p:nvSpPr>
          <p:cNvPr id="14357" name="Text Box 21"/>
          <p:cNvSpPr txBox="1">
            <a:spLocks noChangeArrowheads="1"/>
          </p:cNvSpPr>
          <p:nvPr/>
        </p:nvSpPr>
        <p:spPr bwMode="auto">
          <a:xfrm>
            <a:off x="304800" y="2590800"/>
            <a:ext cx="2873375" cy="103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buClrTx/>
              <a:buSzTx/>
              <a:buFontTx/>
              <a:buNone/>
              <a:defRPr/>
            </a:pPr>
            <a:endParaRPr kumimoji="0" lang="en-US" sz="2000" u="sng" kern="1200" cap="none" spc="0" normalizeH="0" baseline="0" noProof="0" smtClean="0">
              <a:solidFill>
                <a:srgbClr val="660066"/>
              </a:solidFill>
              <a:effectLst>
                <a:outerShdw blurRad="38100" dist="38100" dir="2700000" algn="tl">
                  <a:srgbClr val="C0C0C0"/>
                </a:outerShdw>
              </a:effectLst>
              <a:latin typeface="Times New Roman" panose="02020603050405020304" pitchFamily="18" charset="0"/>
              <a:ea typeface="+mn-ea"/>
              <a:cs typeface="+mn-cs"/>
            </a:endParaRPr>
          </a:p>
          <a:p>
            <a:pPr marR="0" defTabSz="914400">
              <a:spcBef>
                <a:spcPct val="50000"/>
              </a:spcBef>
              <a:buClrTx/>
              <a:buSzTx/>
              <a:buFontTx/>
              <a:buNone/>
              <a:defRPr/>
            </a:pPr>
            <a:endParaRPr kumimoji="0" lang="en-US" kern="1200" cap="none" spc="0" normalizeH="0" baseline="0" noProof="0" smtClean="0">
              <a:latin typeface="Times New Roman" panose="02020603050405020304" pitchFamily="18" charset="0"/>
              <a:ea typeface="+mn-ea"/>
              <a:cs typeface="+mn-cs"/>
            </a:endParaRPr>
          </a:p>
        </p:txBody>
      </p:sp>
      <p:sp>
        <p:nvSpPr>
          <p:cNvPr id="10252" name="Text Box 22"/>
          <p:cNvSpPr txBox="1"/>
          <p:nvPr/>
        </p:nvSpPr>
        <p:spPr>
          <a:xfrm>
            <a:off x="152400" y="4953000"/>
            <a:ext cx="8991600" cy="1160463"/>
          </a:xfrm>
          <a:prstGeom prst="rect">
            <a:avLst/>
          </a:prstGeom>
          <a:noFill/>
          <a:ln w="9525">
            <a:noFill/>
          </a:ln>
        </p:spPr>
        <p:txBody>
          <a:bodyPr>
            <a:spAutoFit/>
          </a:bodyPr>
          <a:p>
            <a:endParaRPr b="0" dirty="0">
              <a:latin typeface="Times New Roman" panose="02020603050405020304" pitchFamily="18" charset="0"/>
            </a:endParaRPr>
          </a:p>
          <a:p>
            <a:pPr>
              <a:spcBef>
                <a:spcPct val="50000"/>
              </a:spcBef>
            </a:pPr>
            <a:endParaRPr dirty="0">
              <a:latin typeface="Times New Roman" panose="02020603050405020304" pitchFamily="18" charset="0"/>
            </a:endParaRPr>
          </a:p>
        </p:txBody>
      </p:sp>
      <p:sp>
        <p:nvSpPr>
          <p:cNvPr id="2" name="AutoShape 19"/>
          <p:cNvSpPr/>
          <p:nvPr/>
        </p:nvSpPr>
        <p:spPr>
          <a:xfrm>
            <a:off x="0" y="3124200"/>
            <a:ext cx="3048000" cy="2209800"/>
          </a:xfrm>
          <a:prstGeom prst="cloudCallout">
            <a:avLst>
              <a:gd name="adj1" fmla="val 13074"/>
              <a:gd name="adj2" fmla="val 27009"/>
            </a:avLst>
          </a:prstGeom>
          <a:solidFill>
            <a:srgbClr val="CC99FF"/>
          </a:solidFill>
          <a:ln w="9525" cap="flat" cmpd="sng">
            <a:solidFill>
              <a:srgbClr val="FF0000"/>
            </a:solidFill>
            <a:prstDash val="solid"/>
            <a:headEnd type="none" w="med" len="med"/>
            <a:tailEnd type="none" w="med" len="med"/>
          </a:ln>
        </p:spPr>
        <p:txBody>
          <a:bodyPr/>
          <a:p>
            <a:endParaRPr sz="2000" i="1" dirty="0">
              <a:solidFill>
                <a:srgbClr val="0000FF"/>
              </a:solidFill>
              <a:latin typeface="Arial" panose="020B0604020202020204" pitchFamily="34" charset="0"/>
              <a:ea typeface="Arial" panose="020B0604020202020204" pitchFamily="34" charset="0"/>
            </a:endParaRPr>
          </a:p>
        </p:txBody>
      </p:sp>
      <p:sp>
        <p:nvSpPr>
          <p:cNvPr id="14360" name="Text Box 24"/>
          <p:cNvSpPr txBox="1"/>
          <p:nvPr/>
        </p:nvSpPr>
        <p:spPr>
          <a:xfrm>
            <a:off x="533400" y="3352800"/>
            <a:ext cx="2514600" cy="1800225"/>
          </a:xfrm>
          <a:prstGeom prst="rect">
            <a:avLst/>
          </a:prstGeom>
          <a:noFill/>
          <a:ln w="9525">
            <a:noFill/>
          </a:ln>
        </p:spPr>
        <p:txBody>
          <a:bodyPr>
            <a:spAutoFit/>
          </a:bodyPr>
          <a:p>
            <a:pPr>
              <a:spcBef>
                <a:spcPct val="50000"/>
              </a:spcBef>
            </a:pPr>
            <a:r>
              <a:rPr dirty="0">
                <a:solidFill>
                  <a:schemeClr val="tx2"/>
                </a:solidFill>
                <a:latin typeface="Times New Roman" panose="02020603050405020304" pitchFamily="18" charset="0"/>
              </a:rPr>
              <a:t>Nhận xét về cốt truyện và tình huống   truyện?</a:t>
            </a:r>
            <a:endParaRPr dirty="0">
              <a:solidFill>
                <a:schemeClr val="tx2"/>
              </a:solidFill>
              <a:latin typeface="Times New Roman" panose="02020603050405020304" pitchFamily="18" charset="0"/>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4350"/>
                                        </p:tgtEl>
                                        <p:attrNameLst>
                                          <p:attrName>style.visibility</p:attrName>
                                        </p:attrNameLst>
                                      </p:cBhvr>
                                      <p:to>
                                        <p:strVal val="visible"/>
                                      </p:to>
                                    </p:set>
                                    <p:animEffect transition="in" filter="blinds(horizontal)">
                                      <p:cBhvr>
                                        <p:cTn id="7" dur="500"/>
                                        <p:tgtEl>
                                          <p:spTgt spid="1435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0248"/>
                                        </p:tgtEl>
                                        <p:attrNameLst>
                                          <p:attrName>style.visibility</p:attrName>
                                        </p:attrNameLst>
                                      </p:cBhvr>
                                      <p:to>
                                        <p:strVal val="visible"/>
                                      </p:to>
                                    </p:set>
                                    <p:animEffect transition="in" filter="box(in)">
                                      <p:cBhvr>
                                        <p:cTn id="12" dur="500"/>
                                        <p:tgtEl>
                                          <p:spTgt spid="1024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4351"/>
                                        </p:tgtEl>
                                        <p:attrNameLst>
                                          <p:attrName>style.visibility</p:attrName>
                                        </p:attrNameLst>
                                      </p:cBhvr>
                                      <p:to>
                                        <p:strVal val="visible"/>
                                      </p:to>
                                    </p:set>
                                    <p:animEffect transition="in" filter="blinds(horizontal)">
                                      <p:cBhvr>
                                        <p:cTn id="17" dur="500"/>
                                        <p:tgtEl>
                                          <p:spTgt spid="1435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4354"/>
                                        </p:tgtEl>
                                        <p:attrNameLst>
                                          <p:attrName>style.visibility</p:attrName>
                                        </p:attrNameLst>
                                      </p:cBhvr>
                                      <p:to>
                                        <p:strVal val="visible"/>
                                      </p:to>
                                    </p:set>
                                    <p:animEffect transition="in" filter="blinds(horizontal)">
                                      <p:cBhvr>
                                        <p:cTn id="22" dur="500"/>
                                        <p:tgtEl>
                                          <p:spTgt spid="14354"/>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61795"/>
                                        </p:tgtEl>
                                        <p:attrNameLst>
                                          <p:attrName>style.visibility</p:attrName>
                                        </p:attrNameLst>
                                      </p:cBhvr>
                                      <p:to>
                                        <p:strVal val="visible"/>
                                      </p:to>
                                    </p:set>
                                    <p:animEffect transition="in" filter="box(in)">
                                      <p:cBhvr>
                                        <p:cTn id="27" dur="500"/>
                                        <p:tgtEl>
                                          <p:spTgt spid="161795"/>
                                        </p:tgtEl>
                                      </p:cBhvr>
                                    </p:animEffect>
                                  </p:childTnLst>
                                </p:cTn>
                              </p:par>
                            </p:childTnLst>
                          </p:cTn>
                        </p:par>
                      </p:childTnLst>
                    </p:cTn>
                  </p:par>
                  <p:par>
                    <p:cTn id="28" fill="hold">
                      <p:stCondLst>
                        <p:cond delay="indefinite"/>
                      </p:stCondLst>
                      <p:childTnLst>
                        <p:par>
                          <p:cTn id="29" fill="hold">
                            <p:stCondLst>
                              <p:cond delay="0"/>
                            </p:stCondLst>
                            <p:childTnLst>
                              <p:par>
                                <p:cTn id="30" presetID="8" presetClass="entr" presetSubtype="16"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diamond(in)">
                                      <p:cBhvr>
                                        <p:cTn id="32" dur="20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360"/>
                                        </p:tgtEl>
                                        <p:attrNameLst>
                                          <p:attrName>style.visibility</p:attrName>
                                        </p:attrNameLst>
                                      </p:cBhvr>
                                      <p:to>
                                        <p:strVal val="visible"/>
                                      </p:to>
                                    </p:set>
                                    <p:animEffect transition="in" filter="blinds(horizontal)">
                                      <p:cBhvr>
                                        <p:cTn id="37" dur="500"/>
                                        <p:tgtEl>
                                          <p:spTgt spid="1436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61796"/>
                                        </p:tgtEl>
                                        <p:attrNameLst>
                                          <p:attrName>style.visibility</p:attrName>
                                        </p:attrNameLst>
                                      </p:cBhvr>
                                      <p:to>
                                        <p:strVal val="visible"/>
                                      </p:to>
                                    </p:set>
                                    <p:animEffect transition="in" filter="checkerboard(across)">
                                      <p:cBhvr>
                                        <p:cTn id="42" dur="500"/>
                                        <p:tgtEl>
                                          <p:spTgt spid="161796"/>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349"/>
                                        </p:tgtEl>
                                        <p:attrNameLst>
                                          <p:attrName>style.visibility</p:attrName>
                                        </p:attrNameLst>
                                      </p:cBhvr>
                                      <p:to>
                                        <p:strVal val="visible"/>
                                      </p:to>
                                    </p:set>
                                    <p:anim calcmode="lin" valueType="num">
                                      <p:cBhvr additive="base">
                                        <p:cTn id="47" dur="500" fill="hold"/>
                                        <p:tgtEl>
                                          <p:spTgt spid="14349"/>
                                        </p:tgtEl>
                                        <p:attrNameLst>
                                          <p:attrName>ppt_x</p:attrName>
                                        </p:attrNameLst>
                                      </p:cBhvr>
                                      <p:tavLst>
                                        <p:tav tm="0">
                                          <p:val>
                                            <p:strVal val="#ppt_x"/>
                                          </p:val>
                                        </p:tav>
                                        <p:tav tm="100000">
                                          <p:val>
                                            <p:strVal val="#ppt_x"/>
                                          </p:val>
                                        </p:tav>
                                      </p:tavLst>
                                    </p:anim>
                                    <p:anim calcmode="lin" valueType="num">
                                      <p:cBhvr additive="base">
                                        <p:cTn id="48" dur="500" fill="hold"/>
                                        <p:tgtEl>
                                          <p:spTgt spid="143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5" grpId="0"/>
      <p:bldP spid="161796" grpId="0"/>
      <p:bldP spid="14349" grpId="0"/>
      <p:bldP spid="14350" grpId="0"/>
      <p:bldP spid="14351" grpId="0"/>
      <p:bldP spid="14354" grpId="0"/>
      <p:bldP spid="2" grpId="0" animBg="1"/>
      <p:bldP spid="143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Rectangle 2"/>
          <p:cNvSpPr>
            <a:spLocks noGrp="1"/>
          </p:cNvSpPr>
          <p:nvPr>
            <p:ph type="title"/>
          </p:nvPr>
        </p:nvSpPr>
        <p:spPr>
          <a:ln/>
        </p:spPr>
        <p:txBody>
          <a:bodyPr vert="horz" wrap="square" lIns="91440" tIns="45720" rIns="91440" bIns="45720" anchor="b" anchorCtr="0"/>
          <a:p>
            <a:endParaRPr dirty="0"/>
          </a:p>
        </p:txBody>
      </p:sp>
      <p:pic>
        <p:nvPicPr>
          <p:cNvPr id="95236" name="Picture 4" descr="Map of Lao Cai, Sapa"/>
          <p:cNvPicPr>
            <a:picLocks noChangeAspect="1"/>
          </p:cNvPicPr>
          <p:nvPr>
            <p:ph idx="1"/>
          </p:nvPr>
        </p:nvPicPr>
        <p:blipFill>
          <a:blip r:embed="rId1"/>
          <a:srcRect/>
          <a:stretch>
            <a:fillRect/>
          </a:stretch>
        </p:blipFill>
        <p:spPr>
          <a:xfrm>
            <a:off x="4572000" y="0"/>
            <a:ext cx="4572000" cy="5257800"/>
          </a:xfrm>
          <a:ln>
            <a:solidFill>
              <a:schemeClr val="accent2">
                <a:alpha val="100000"/>
              </a:schemeClr>
            </a:solidFill>
            <a:miter lim="800000"/>
            <a:headEnd/>
            <a:tailEnd/>
          </a:ln>
        </p:spPr>
      </p:pic>
      <p:pic>
        <p:nvPicPr>
          <p:cNvPr id="95237" name="Picture 5" descr="Viet Nam Tourist map"/>
          <p:cNvPicPr>
            <a:picLocks noChangeAspect="1"/>
          </p:cNvPicPr>
          <p:nvPr/>
        </p:nvPicPr>
        <p:blipFill>
          <a:blip r:embed="rId2"/>
          <a:stretch>
            <a:fillRect/>
          </a:stretch>
        </p:blipFill>
        <p:spPr>
          <a:xfrm>
            <a:off x="0" y="0"/>
            <a:ext cx="4495800" cy="5257800"/>
          </a:xfrm>
          <a:prstGeom prst="rect">
            <a:avLst/>
          </a:prstGeom>
          <a:noFill/>
          <a:ln w="9525" cap="flat" cmpd="sng">
            <a:solidFill>
              <a:srgbClr val="660066"/>
            </a:solidFill>
            <a:prstDash val="solid"/>
            <a:miter/>
            <a:headEnd type="none" w="med" len="med"/>
            <a:tailEnd type="none" w="med" len="med"/>
          </a:ln>
        </p:spPr>
      </p:pic>
      <p:sp>
        <p:nvSpPr>
          <p:cNvPr id="11269" name="WordArt 10"/>
          <p:cNvSpPr>
            <a:spLocks noTextEdit="1"/>
          </p:cNvSpPr>
          <p:nvPr/>
        </p:nvSpPr>
        <p:spPr>
          <a:xfrm>
            <a:off x="4876800" y="5334000"/>
            <a:ext cx="3810000" cy="685800"/>
          </a:xfrm>
          <a:prstGeom prst="rect">
            <a:avLst/>
          </a:prstGeom>
        </p:spPr>
        <p:txBody>
          <a:bodyPr wrap="none" fromWordArt="1">
            <a:prstTxWarp prst="textPlain">
              <a:avLst>
                <a:gd name="adj" fmla="val 50000"/>
              </a:avLst>
            </a:prstTxWarp>
            <a:normAutofit/>
          </a:bodyPr>
          <a:p>
            <a:pPr algn="ctr"/>
            <a:r>
              <a:rPr lang="en-US" sz="2000" b="1">
                <a:ln w="9525" cap="flat" cmpd="sng">
                  <a:solidFill>
                    <a:schemeClr val="accent2"/>
                  </a:solidFill>
                  <a:prstDash val="solid"/>
                  <a:headEnd type="none" w="med" len="med"/>
                  <a:tailEnd type="none" w="med" len="med"/>
                </a:ln>
                <a:gradFill rotWithShape="1">
                  <a:gsLst>
                    <a:gs pos="0">
                      <a:srgbClr val="FFFF00"/>
                    </a:gs>
                    <a:gs pos="100000">
                      <a:srgbClr val="FF9933"/>
                    </a:gs>
                  </a:gsLst>
                  <a:path path="rect">
                    <a:fillToRect l="50000" t="50000" r="50000" b="50000"/>
                  </a:path>
                  <a:tileRect/>
                </a:gradFill>
                <a:effectLst>
                  <a:outerShdw dist="35921" dir="2699999" algn="ctr" rotWithShape="0">
                    <a:srgbClr val="C0C0C0">
                      <a:alpha val="79999"/>
                    </a:srgbClr>
                  </a:outerShdw>
                </a:effectLst>
                <a:latin typeface="Times New Roman" panose="02020603050405020304" pitchFamily="18" charset="0"/>
                <a:ea typeface="Times New Roman" panose="02020603050405020304" pitchFamily="18" charset="0"/>
              </a:rPr>
              <a:t>Bản đồ tỉnh Lào Cai</a:t>
            </a:r>
            <a:endParaRPr lang="en-US" sz="2000" b="1">
              <a:ln w="9525" cap="flat" cmpd="sng">
                <a:solidFill>
                  <a:schemeClr val="accent2"/>
                </a:solidFill>
                <a:prstDash val="solid"/>
                <a:headEnd type="none" w="med" len="med"/>
                <a:tailEnd type="none" w="med" len="med"/>
              </a:ln>
              <a:gradFill rotWithShape="1">
                <a:gsLst>
                  <a:gs pos="0">
                    <a:srgbClr val="FFFF00"/>
                  </a:gs>
                  <a:gs pos="100000">
                    <a:srgbClr val="FF9933"/>
                  </a:gs>
                </a:gsLst>
                <a:path path="rect">
                  <a:fillToRect l="50000" t="50000" r="50000" b="50000"/>
                </a:path>
                <a:tileRect/>
              </a:gradFill>
              <a:effectLst>
                <a:outerShdw dist="35921" dir="2699999" algn="ctr" rotWithShape="0">
                  <a:srgbClr val="C0C0C0">
                    <a:alpha val="79999"/>
                  </a:srgbClr>
                </a:outerShdw>
              </a:effectLst>
              <a:latin typeface="Times New Roman" panose="02020603050405020304" pitchFamily="18" charset="0"/>
              <a:ea typeface="Times New Roman" panose="02020603050405020304" pitchFamily="18" charset="0"/>
            </a:endParaRPr>
          </a:p>
        </p:txBody>
      </p:sp>
      <p:sp>
        <p:nvSpPr>
          <p:cNvPr id="11270" name="WordArt 12"/>
          <p:cNvSpPr>
            <a:spLocks noTextEdit="1"/>
          </p:cNvSpPr>
          <p:nvPr/>
        </p:nvSpPr>
        <p:spPr>
          <a:xfrm>
            <a:off x="228600" y="5334000"/>
            <a:ext cx="4114800" cy="762000"/>
          </a:xfrm>
          <a:prstGeom prst="rect">
            <a:avLst/>
          </a:prstGeom>
        </p:spPr>
        <p:txBody>
          <a:bodyPr wrap="none" fromWordArt="1">
            <a:prstTxWarp prst="textPlain">
              <a:avLst>
                <a:gd name="adj" fmla="val 50000"/>
              </a:avLst>
            </a:prstTxWarp>
            <a:normAutofit/>
          </a:bodyPr>
          <a:p>
            <a:pPr algn="ctr"/>
            <a:r>
              <a:rPr lang="en-US" sz="2400" b="1">
                <a:ln w="9525" cap="flat" cmpd="sng">
                  <a:solidFill>
                    <a:schemeClr val="tx2"/>
                  </a:solidFill>
                  <a:prstDash val="solid"/>
                  <a:headEnd type="none" w="med" len="med"/>
                  <a:tailEnd type="none" w="med" len="med"/>
                </a:ln>
                <a:gradFill rotWithShape="1">
                  <a:gsLst>
                    <a:gs pos="0">
                      <a:srgbClr val="FFFF00"/>
                    </a:gs>
                    <a:gs pos="100000">
                      <a:srgbClr val="FF9933"/>
                    </a:gs>
                  </a:gsLst>
                  <a:path path="rect">
                    <a:fillToRect l="50000" t="50000" r="50000" b="50000"/>
                  </a:path>
                  <a:tileRect/>
                </a:gradFill>
                <a:effectLst>
                  <a:outerShdw dist="35921" dir="2699999" algn="ctr" rotWithShape="0">
                    <a:srgbClr val="C0C0C0">
                      <a:alpha val="79999"/>
                    </a:srgbClr>
                  </a:outerShdw>
                </a:effectLst>
                <a:latin typeface="Times New Roman" panose="02020603050405020304" pitchFamily="18" charset="0"/>
                <a:ea typeface="Times New Roman" panose="02020603050405020304" pitchFamily="18" charset="0"/>
              </a:rPr>
              <a:t>Địa danh Sa Pa - Lào Cai trên bản đồ Việt Nam</a:t>
            </a:r>
            <a:endParaRPr lang="en-US" sz="2400" b="1">
              <a:ln w="9525" cap="flat" cmpd="sng">
                <a:solidFill>
                  <a:schemeClr val="tx2"/>
                </a:solidFill>
                <a:prstDash val="solid"/>
                <a:headEnd type="none" w="med" len="med"/>
                <a:tailEnd type="none" w="med" len="med"/>
              </a:ln>
              <a:gradFill rotWithShape="1">
                <a:gsLst>
                  <a:gs pos="0">
                    <a:srgbClr val="FFFF00"/>
                  </a:gs>
                  <a:gs pos="100000">
                    <a:srgbClr val="FF9933"/>
                  </a:gs>
                </a:gsLst>
                <a:path path="rect">
                  <a:fillToRect l="50000" t="50000" r="50000" b="50000"/>
                </a:path>
                <a:tileRect/>
              </a:gradFill>
              <a:effectLst>
                <a:outerShdw dist="35921" dir="2699999" algn="ctr" rotWithShape="0">
                  <a:srgbClr val="C0C0C0">
                    <a:alpha val="79999"/>
                  </a:srgbClr>
                </a:outerShdw>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5237"/>
                                        </p:tgtEl>
                                        <p:attrNameLst>
                                          <p:attrName>style.visibility</p:attrName>
                                        </p:attrNameLst>
                                      </p:cBhvr>
                                      <p:to>
                                        <p:strVal val="visible"/>
                                      </p:to>
                                    </p:set>
                                    <p:animEffect transition="in" filter="checkerboard(across)">
                                      <p:cBhvr>
                                        <p:cTn id="7" dur="500"/>
                                        <p:tgtEl>
                                          <p:spTgt spid="9523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1270"/>
                                        </p:tgtEl>
                                        <p:attrNameLst>
                                          <p:attrName>style.visibility</p:attrName>
                                        </p:attrNameLst>
                                      </p:cBhvr>
                                      <p:to>
                                        <p:strVal val="visible"/>
                                      </p:to>
                                    </p:set>
                                    <p:animEffect transition="in" filter="box(in)">
                                      <p:cBhvr>
                                        <p:cTn id="12" dur="500"/>
                                        <p:tgtEl>
                                          <p:spTgt spid="11270"/>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95236"/>
                                        </p:tgtEl>
                                        <p:attrNameLst>
                                          <p:attrName>style.visibility</p:attrName>
                                        </p:attrNameLst>
                                      </p:cBhvr>
                                      <p:to>
                                        <p:strVal val="visible"/>
                                      </p:to>
                                    </p:set>
                                    <p:animEffect transition="in" filter="diamond(in)">
                                      <p:cBhvr>
                                        <p:cTn id="17" dur="2000"/>
                                        <p:tgtEl>
                                          <p:spTgt spid="9523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269"/>
                                        </p:tgtEl>
                                        <p:attrNameLst>
                                          <p:attrName>style.visibility</p:attrName>
                                        </p:attrNameLst>
                                      </p:cBhvr>
                                      <p:to>
                                        <p:strVal val="visible"/>
                                      </p:to>
                                    </p:set>
                                    <p:anim calcmode="lin" valueType="num">
                                      <p:cBhvr additive="base">
                                        <p:cTn id="22" dur="500" fill="hold"/>
                                        <p:tgtEl>
                                          <p:spTgt spid="11269"/>
                                        </p:tgtEl>
                                        <p:attrNameLst>
                                          <p:attrName>ppt_x</p:attrName>
                                        </p:attrNameLst>
                                      </p:cBhvr>
                                      <p:tavLst>
                                        <p:tav tm="0">
                                          <p:val>
                                            <p:strVal val="#ppt_x"/>
                                          </p:val>
                                        </p:tav>
                                        <p:tav tm="100000">
                                          <p:val>
                                            <p:strVal val="#ppt_x"/>
                                          </p:val>
                                        </p:tav>
                                      </p:tavLst>
                                    </p:anim>
                                    <p:anim calcmode="lin" valueType="num">
                                      <p:cBhvr additive="base">
                                        <p:cTn id="23" dur="500" fill="hold"/>
                                        <p:tgtEl>
                                          <p:spTgt spid="1126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sp>
        <p:nvSpPr>
          <p:cNvPr id="12290" name="Text Box 2"/>
          <p:cNvSpPr txBox="1"/>
          <p:nvPr/>
        </p:nvSpPr>
        <p:spPr>
          <a:xfrm>
            <a:off x="1508125" y="1071563"/>
            <a:ext cx="3444875" cy="641350"/>
          </a:xfrm>
          <a:prstGeom prst="rect">
            <a:avLst/>
          </a:prstGeom>
          <a:noFill/>
          <a:ln w="9525">
            <a:noFill/>
          </a:ln>
        </p:spPr>
        <p:txBody>
          <a:bodyPr>
            <a:spAutoFit/>
          </a:bodyPr>
          <a:p>
            <a:endParaRPr lang="vi-VN" altLang="x-none" sz="3600" b="0" dirty="0">
              <a:latin typeface="Arial" panose="020B0604020202020204" pitchFamily="34" charset="0"/>
            </a:endParaRPr>
          </a:p>
        </p:txBody>
      </p:sp>
      <p:sp>
        <p:nvSpPr>
          <p:cNvPr id="134155" name="Text Box 11"/>
          <p:cNvSpPr txBox="1"/>
          <p:nvPr/>
        </p:nvSpPr>
        <p:spPr>
          <a:xfrm>
            <a:off x="4724400" y="4114800"/>
            <a:ext cx="4419600" cy="457200"/>
          </a:xfrm>
          <a:prstGeom prst="rect">
            <a:avLst/>
          </a:prstGeom>
          <a:noFill/>
          <a:ln w="9525">
            <a:noFill/>
          </a:ln>
        </p:spPr>
        <p:txBody>
          <a:bodyPr>
            <a:spAutoFit/>
          </a:bodyPr>
          <a:p>
            <a:pPr>
              <a:spcBef>
                <a:spcPct val="50000"/>
              </a:spcBef>
            </a:pPr>
            <a:r>
              <a:rPr sz="2400" u="sng" dirty="0">
                <a:latin typeface="Times New Roman" panose="02020603050405020304" pitchFamily="18" charset="0"/>
              </a:rPr>
              <a:t>2.1. Nhân vật anh thanh niên</a:t>
            </a:r>
            <a:endParaRPr sz="2400" u="sng" dirty="0">
              <a:latin typeface="Times New Roman" panose="02020603050405020304" pitchFamily="18" charset="0"/>
            </a:endParaRPr>
          </a:p>
        </p:txBody>
      </p:sp>
      <p:pic>
        <p:nvPicPr>
          <p:cNvPr id="134157" name="Picture 13" descr="Sapa-Village"/>
          <p:cNvPicPr>
            <a:picLocks noChangeAspect="1"/>
          </p:cNvPicPr>
          <p:nvPr/>
        </p:nvPicPr>
        <p:blipFill>
          <a:blip r:embed="rId1"/>
          <a:stretch>
            <a:fillRect/>
          </a:stretch>
        </p:blipFill>
        <p:spPr>
          <a:xfrm>
            <a:off x="0" y="838200"/>
            <a:ext cx="4648200" cy="5562600"/>
          </a:xfrm>
          <a:prstGeom prst="rect">
            <a:avLst/>
          </a:prstGeom>
          <a:noFill/>
          <a:ln w="9525">
            <a:noFill/>
          </a:ln>
        </p:spPr>
      </p:pic>
      <p:sp>
        <p:nvSpPr>
          <p:cNvPr id="134158" name="Text Box 14"/>
          <p:cNvSpPr txBox="1"/>
          <p:nvPr/>
        </p:nvSpPr>
        <p:spPr>
          <a:xfrm>
            <a:off x="4648200" y="4800600"/>
            <a:ext cx="4267200" cy="1917700"/>
          </a:xfrm>
          <a:prstGeom prst="rect">
            <a:avLst/>
          </a:prstGeom>
          <a:noFill/>
          <a:ln w="9525">
            <a:noFill/>
          </a:ln>
        </p:spPr>
        <p:txBody>
          <a:bodyPr>
            <a:spAutoFit/>
          </a:bodyPr>
          <a:p>
            <a:pPr>
              <a:spcBef>
                <a:spcPct val="50000"/>
              </a:spcBef>
              <a:buChar char="-"/>
            </a:pPr>
            <a:r>
              <a:rPr sz="2400" b="0" dirty="0">
                <a:latin typeface="Times New Roman" panose="02020603050405020304" pitchFamily="18" charset="0"/>
              </a:rPr>
              <a:t>27 tuổi, Sống một mình trên đỉnh núi Yên Sơn cao 2600m. Bốn bề chỉ có cỏ cây và mây mù </a:t>
            </a:r>
            <a:r>
              <a:rPr sz="2400" dirty="0">
                <a:latin typeface="Times New Roman" panose="02020603050405020304" pitchFamily="18" charset="0"/>
              </a:rPr>
              <a:t>=&gt;</a:t>
            </a:r>
            <a:r>
              <a:rPr sz="2400" b="0" dirty="0">
                <a:latin typeface="Times New Roman" panose="02020603050405020304" pitchFamily="18" charset="0"/>
              </a:rPr>
              <a:t>Gian khổ nhất phải vượt qua sự cô đơn</a:t>
            </a:r>
            <a:endParaRPr sz="2400" b="0" dirty="0">
              <a:latin typeface="Times New Roman" panose="02020603050405020304" pitchFamily="18" charset="0"/>
            </a:endParaRPr>
          </a:p>
        </p:txBody>
      </p:sp>
      <p:sp>
        <p:nvSpPr>
          <p:cNvPr id="12294" name="Text Box 9"/>
          <p:cNvSpPr txBox="1"/>
          <p:nvPr/>
        </p:nvSpPr>
        <p:spPr>
          <a:xfrm>
            <a:off x="4343400" y="1371600"/>
            <a:ext cx="5257800" cy="946150"/>
          </a:xfrm>
          <a:prstGeom prst="rect">
            <a:avLst/>
          </a:prstGeom>
          <a:noFill/>
          <a:ln w="9525">
            <a:noFill/>
          </a:ln>
        </p:spPr>
        <p:txBody>
          <a:bodyPr>
            <a:spAutoFit/>
          </a:bodyPr>
          <a:p>
            <a:pPr lvl="4">
              <a:buChar char="•"/>
            </a:pPr>
            <a:endParaRPr b="0" dirty="0">
              <a:latin typeface="Times New Roman" panose="02020603050405020304" pitchFamily="18" charset="0"/>
            </a:endParaRPr>
          </a:p>
          <a:p>
            <a:endParaRPr dirty="0">
              <a:latin typeface="Times New Roman" panose="02020603050405020304" pitchFamily="18" charset="0"/>
            </a:endParaRPr>
          </a:p>
        </p:txBody>
      </p:sp>
      <p:sp>
        <p:nvSpPr>
          <p:cNvPr id="12295" name="Rectangle 10"/>
          <p:cNvSpPr>
            <a:spLocks noGrp="1"/>
          </p:cNvSpPr>
          <p:nvPr>
            <p:ph type="title"/>
          </p:nvPr>
        </p:nvSpPr>
        <p:spPr>
          <a:xfrm>
            <a:off x="4648200" y="685800"/>
            <a:ext cx="4495800" cy="1524000"/>
          </a:xfrm>
          <a:ln/>
        </p:spPr>
        <p:txBody>
          <a:bodyPr vert="horz" wrap="square" lIns="91440" tIns="45720" rIns="91440" bIns="45720" anchor="b" anchorCtr="0"/>
          <a:p>
            <a:br>
              <a:rPr sz="2800" b="1" u="sng" dirty="0">
                <a:latin typeface="Times New Roman" panose="02020603050405020304" pitchFamily="18" charset="0"/>
              </a:rPr>
            </a:br>
            <a:br>
              <a:rPr sz="2800" b="1" u="sng" dirty="0">
                <a:latin typeface="Times New Roman" panose="02020603050405020304" pitchFamily="18" charset="0"/>
              </a:rPr>
            </a:br>
            <a:endParaRPr sz="2800" b="1" u="sng" dirty="0">
              <a:latin typeface="Times New Roman" panose="02020603050405020304" pitchFamily="18" charset="0"/>
            </a:endParaRPr>
          </a:p>
        </p:txBody>
      </p:sp>
      <p:graphicFrame>
        <p:nvGraphicFramePr>
          <p:cNvPr id="12296" name="Object 12"/>
          <p:cNvGraphicFramePr>
            <a:graphicFrameLocks noChangeAspect="1"/>
          </p:cNvGraphicFramePr>
          <p:nvPr>
            <p:ph sz="quarter" idx="1"/>
          </p:nvPr>
        </p:nvGraphicFramePr>
        <p:xfrm>
          <a:off x="838200" y="4191000"/>
          <a:ext cx="3868738" cy="2514600"/>
        </p:xfrm>
        <a:graphic>
          <a:graphicData uri="http://schemas.openxmlformats.org/presentationml/2006/ole">
            <mc:AlternateContent xmlns:mc="http://schemas.openxmlformats.org/markup-compatibility/2006">
              <mc:Choice xmlns:v="urn:schemas-microsoft-com:vml" Requires="v">
                <p:oleObj spid="_x0000_s3076" name="" r:id="rId2" imgW="3388360" imgH="2205355" progId="MSGraph.Chart.8">
                  <p:embed/>
                </p:oleObj>
              </mc:Choice>
              <mc:Fallback>
                <p:oleObj name="" r:id="rId2" imgW="3388360" imgH="2205355" progId="MSGraph.Chart.8">
                  <p:embed/>
                  <p:pic>
                    <p:nvPicPr>
                      <p:cNvPr id="0" name="Picture 3075"/>
                      <p:cNvPicPr/>
                      <p:nvPr/>
                    </p:nvPicPr>
                    <p:blipFill>
                      <a:blip r:embed="rId3"/>
                      <a:srcRect/>
                      <a:stretch>
                        <a:fillRect/>
                      </a:stretch>
                    </p:blipFill>
                    <p:spPr>
                      <a:xfrm>
                        <a:off x="838200" y="4191000"/>
                        <a:ext cx="3868738" cy="2514600"/>
                      </a:xfrm>
                      <a:prstGeom prst="rect">
                        <a:avLst/>
                      </a:prstGeom>
                      <a:noFill/>
                      <a:ln w="38100">
                        <a:miter/>
                      </a:ln>
                    </p:spPr>
                  </p:pic>
                </p:oleObj>
              </mc:Fallback>
            </mc:AlternateContent>
          </a:graphicData>
        </a:graphic>
      </p:graphicFrame>
      <p:sp>
        <p:nvSpPr>
          <p:cNvPr id="15374" name="Text Box 14"/>
          <p:cNvSpPr txBox="1"/>
          <p:nvPr/>
        </p:nvSpPr>
        <p:spPr>
          <a:xfrm>
            <a:off x="152400" y="76200"/>
            <a:ext cx="2057400" cy="519113"/>
          </a:xfrm>
          <a:prstGeom prst="rect">
            <a:avLst/>
          </a:prstGeom>
          <a:noFill/>
          <a:ln w="9525">
            <a:noFill/>
          </a:ln>
        </p:spPr>
        <p:txBody>
          <a:bodyPr>
            <a:spAutoFit/>
          </a:bodyPr>
          <a:p>
            <a:pPr>
              <a:spcBef>
                <a:spcPct val="50000"/>
              </a:spcBef>
            </a:pPr>
            <a:r>
              <a:rPr dirty="0">
                <a:solidFill>
                  <a:schemeClr val="folHlink"/>
                </a:solidFill>
                <a:latin typeface="Times New Roman" panose="02020603050405020304" pitchFamily="18" charset="0"/>
              </a:rPr>
              <a:t>Tiết 66, 67.</a:t>
            </a:r>
            <a:endParaRPr dirty="0">
              <a:solidFill>
                <a:schemeClr val="folHlink"/>
              </a:solidFill>
              <a:latin typeface="Times New Roman" panose="02020603050405020304" pitchFamily="18" charset="0"/>
            </a:endParaRPr>
          </a:p>
        </p:txBody>
      </p:sp>
      <p:sp>
        <p:nvSpPr>
          <p:cNvPr id="12298" name="WordArt 15"/>
          <p:cNvSpPr>
            <a:spLocks noTextEdit="1"/>
          </p:cNvSpPr>
          <p:nvPr/>
        </p:nvSpPr>
        <p:spPr>
          <a:xfrm>
            <a:off x="2133600" y="304800"/>
            <a:ext cx="3657600" cy="609600"/>
          </a:xfrm>
          <a:prstGeom prst="rect">
            <a:avLst/>
          </a:prstGeom>
        </p:spPr>
        <p:txBody>
          <a:bodyPr wrap="none" fromWordArt="1">
            <a:prstTxWarp prst="textPlain">
              <a:avLst>
                <a:gd name="adj" fmla="val 50000"/>
              </a:avLst>
            </a:prstTxWarp>
            <a:normAutofit/>
          </a:bodyPr>
          <a:p>
            <a:pPr algn="ctr"/>
            <a:r>
              <a:rPr lang="en-US" sz="28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rPr>
              <a:t>LẶNG LẼ SA PA</a:t>
            </a:r>
            <a:endParaRPr lang="en-US" sz="2800" b="1">
              <a:ln w="19050" cap="flat" cmpd="sng">
                <a:solidFill>
                  <a:srgbClr val="99CCFF"/>
                </a:solidFill>
                <a:prstDash val="solid"/>
                <a:headEnd type="none" w="med" len="med"/>
                <a:tailEnd type="none" w="med" len="med"/>
              </a:ln>
              <a:solidFill>
                <a:srgbClr val="0066CC"/>
              </a:solidFill>
              <a:effectLst>
                <a:outerShdw dist="35921" dir="2699999" algn="ctr" rotWithShape="0">
                  <a:srgbClr val="990000"/>
                </a:outerShdw>
              </a:effectLst>
              <a:latin typeface="Times New Roman" panose="02020603050405020304" pitchFamily="18" charset="0"/>
              <a:ea typeface="Times New Roman" panose="02020603050405020304" pitchFamily="18" charset="0"/>
            </a:endParaRPr>
          </a:p>
        </p:txBody>
      </p:sp>
      <p:sp>
        <p:nvSpPr>
          <p:cNvPr id="15378" name="Rectangle 18"/>
          <p:cNvSpPr/>
          <p:nvPr/>
        </p:nvSpPr>
        <p:spPr>
          <a:xfrm>
            <a:off x="4724400" y="4419600"/>
            <a:ext cx="4800600" cy="457200"/>
          </a:xfrm>
          <a:prstGeom prst="rect">
            <a:avLst/>
          </a:prstGeom>
          <a:noFill/>
          <a:ln w="9525">
            <a:noFill/>
          </a:ln>
        </p:spPr>
        <p:txBody>
          <a:bodyPr>
            <a:spAutoFit/>
          </a:bodyPr>
          <a:p>
            <a:pPr>
              <a:spcBef>
                <a:spcPct val="50000"/>
              </a:spcBef>
            </a:pPr>
            <a:r>
              <a:rPr sz="2400" dirty="0">
                <a:latin typeface="Times New Roman" panose="02020603050405020304" pitchFamily="18" charset="0"/>
              </a:rPr>
              <a:t>* Hoàn cảnh sống, làm việc:</a:t>
            </a:r>
            <a:endParaRPr sz="2400" dirty="0">
              <a:latin typeface="Times New Roman" panose="02020603050405020304" pitchFamily="18" charset="0"/>
            </a:endParaRPr>
          </a:p>
        </p:txBody>
      </p:sp>
      <p:sp>
        <p:nvSpPr>
          <p:cNvPr id="15380" name="Text Box 20"/>
          <p:cNvSpPr txBox="1">
            <a:spLocks noChangeArrowheads="1"/>
          </p:cNvSpPr>
          <p:nvPr/>
        </p:nvSpPr>
        <p:spPr bwMode="auto">
          <a:xfrm>
            <a:off x="4800600" y="914400"/>
            <a:ext cx="39401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spcBef>
                <a:spcPct val="50000"/>
              </a:spcBef>
              <a:buClrTx/>
              <a:buSzTx/>
              <a:buFontTx/>
              <a:buNone/>
              <a:defRPr/>
            </a:pPr>
            <a:r>
              <a:rPr kumimoji="0" lang="en-US" sz="2000" kern="1200" cap="none" spc="0" normalizeH="0" baseline="0" noProof="0" smtClean="0">
                <a:solidFill>
                  <a:srgbClr val="660066"/>
                </a:solidFill>
                <a:latin typeface="Times New Roman" panose="02020603050405020304" pitchFamily="18" charset="0"/>
                <a:ea typeface="+mn-ea"/>
                <a:cs typeface="+mn-cs"/>
              </a:rPr>
              <a:t>I. </a:t>
            </a:r>
            <a:r>
              <a:rPr kumimoji="0" lang="en-US" sz="2000" u="sng" kern="1200" cap="none" spc="0" normalizeH="0" baseline="0" noProof="0" smtClean="0">
                <a:solidFill>
                  <a:srgbClr val="660066"/>
                </a:solidFill>
                <a:latin typeface="Times New Roman" panose="02020603050405020304" pitchFamily="18" charset="0"/>
                <a:ea typeface="+mn-ea"/>
                <a:cs typeface="+mn-cs"/>
              </a:rPr>
              <a:t>TÌM HIỂU CHUNG VỀ TÁC GIẢ, TÁC PHẨM</a:t>
            </a:r>
            <a:r>
              <a:rPr kumimoji="0" lang="en-US" sz="2000" kern="1200" cap="none" spc="0" normalizeH="0" baseline="0" noProof="0" smtClean="0">
                <a:solidFill>
                  <a:srgbClr val="660066"/>
                </a:solidFill>
                <a:latin typeface="Times New Roman" panose="02020603050405020304" pitchFamily="18" charset="0"/>
                <a:ea typeface="+mn-ea"/>
                <a:cs typeface="+mn-cs"/>
              </a:rPr>
              <a:t>: </a:t>
            </a:r>
            <a:br>
              <a:rPr kumimoji="0" lang="en-US" sz="2000" b="0" kern="1200" cap="none" spc="0" normalizeH="0" baseline="0" noProof="0" smtClean="0">
                <a:solidFill>
                  <a:srgbClr val="660066"/>
                </a:solidFill>
                <a:latin typeface="Times New Roman" panose="02020603050405020304" pitchFamily="18" charset="0"/>
                <a:ea typeface="+mn-ea"/>
                <a:cs typeface="+mn-cs"/>
              </a:rPr>
            </a:br>
            <a:r>
              <a:rPr kumimoji="0" lang="en-US" sz="2000" kern="1200" cap="none" spc="0" normalizeH="0" baseline="0" noProof="0" smtClean="0">
                <a:solidFill>
                  <a:srgbClr val="660066"/>
                </a:solidFill>
                <a:latin typeface="Times New Roman" panose="02020603050405020304" pitchFamily="18" charset="0"/>
                <a:ea typeface="+mn-ea"/>
                <a:cs typeface="+mn-cs"/>
              </a:rPr>
              <a:t>II. </a:t>
            </a:r>
            <a:r>
              <a:rPr kumimoji="0" lang="en-US" sz="2000" u="sng" kern="1200" cap="none" spc="0" normalizeH="0" baseline="0" noProof="0" smtClean="0">
                <a:solidFill>
                  <a:srgbClr val="660066"/>
                </a:solidFill>
                <a:latin typeface="Times New Roman" panose="02020603050405020304" pitchFamily="18" charset="0"/>
                <a:ea typeface="+mn-ea"/>
                <a:cs typeface="+mn-cs"/>
              </a:rPr>
              <a:t>ĐỌC – HIỂU</a:t>
            </a:r>
            <a:r>
              <a:rPr kumimoji="0" lang="en-US" sz="2000" u="sng" kern="1200" cap="none" spc="0" normalizeH="0" baseline="0" noProof="0" smtClean="0">
                <a:latin typeface="Times New Roman" panose="02020603050405020304" pitchFamily="18" charset="0"/>
                <a:ea typeface="+mn-ea"/>
                <a:cs typeface="+mn-cs"/>
              </a:rPr>
              <a:t> </a:t>
            </a:r>
            <a:r>
              <a:rPr kumimoji="0" lang="en-US" sz="2000" u="sng" kern="1200" cap="none" spc="0" normalizeH="0" baseline="0" noProof="0" smtClean="0">
                <a:solidFill>
                  <a:srgbClr val="660066"/>
                </a:solidFill>
                <a:latin typeface="Times New Roman" panose="02020603050405020304" pitchFamily="18" charset="0"/>
                <a:ea typeface="+mn-ea"/>
                <a:cs typeface="+mn-cs"/>
              </a:rPr>
              <a:t>CHÚ THÍCH</a:t>
            </a:r>
            <a:r>
              <a:rPr kumimoji="0" lang="en-US" sz="2000" u="sng" kern="1200" cap="none" spc="0" normalizeH="0" baseline="0" noProof="0" smtClean="0">
                <a:solidFill>
                  <a:srgbClr val="660066"/>
                </a:solidFill>
                <a:effectLst>
                  <a:outerShdw blurRad="38100" dist="38100" dir="2700000" algn="tl">
                    <a:srgbClr val="C0C0C0"/>
                  </a:outerShdw>
                </a:effectLst>
                <a:latin typeface="Times New Roman" panose="02020603050405020304" pitchFamily="18" charset="0"/>
                <a:ea typeface="+mn-ea"/>
                <a:cs typeface="+mn-cs"/>
              </a:rPr>
              <a:t>:</a:t>
            </a:r>
            <a:br>
              <a:rPr kumimoji="0" lang="en-US" sz="2000" u="sng" kern="1200" cap="none" spc="0" normalizeH="0" baseline="0" noProof="0" smtClean="0">
                <a:solidFill>
                  <a:srgbClr val="660066"/>
                </a:solidFill>
                <a:effectLst>
                  <a:outerShdw blurRad="38100" dist="38100" dir="2700000" algn="tl">
                    <a:srgbClr val="C0C0C0"/>
                  </a:outerShdw>
                </a:effectLst>
                <a:latin typeface="Times New Roman" panose="02020603050405020304" pitchFamily="18" charset="0"/>
                <a:ea typeface="+mn-ea"/>
                <a:cs typeface="+mn-cs"/>
              </a:rPr>
            </a:br>
            <a:r>
              <a:rPr kumimoji="0" lang="en-US" sz="2000" kern="1200" cap="none" spc="0" normalizeH="0" baseline="0" noProof="0" smtClean="0">
                <a:solidFill>
                  <a:srgbClr val="660066"/>
                </a:solidFill>
                <a:latin typeface="Times New Roman" panose="02020603050405020304" pitchFamily="18" charset="0"/>
                <a:ea typeface="+mn-ea"/>
                <a:cs typeface="+mn-cs"/>
              </a:rPr>
              <a:t>III. </a:t>
            </a:r>
            <a:r>
              <a:rPr kumimoji="0" lang="en-US" sz="2000" u="sng" kern="1200" cap="none" spc="0" normalizeH="0" baseline="0" noProof="0" smtClean="0">
                <a:solidFill>
                  <a:srgbClr val="660066"/>
                </a:solidFill>
                <a:latin typeface="Times New Roman" panose="02020603050405020304" pitchFamily="18" charset="0"/>
                <a:ea typeface="+mn-ea"/>
                <a:cs typeface="+mn-cs"/>
              </a:rPr>
              <a:t>ĐỌC – HIỂU VĂN BẢN:</a:t>
            </a:r>
            <a:br>
              <a:rPr kumimoji="0" lang="en-US" sz="2000" u="sng" kern="1200" cap="none" spc="0" normalizeH="0" baseline="0" noProof="0" smtClean="0">
                <a:solidFill>
                  <a:srgbClr val="660066"/>
                </a:solidFill>
                <a:latin typeface="Times New Roman" panose="02020603050405020304" pitchFamily="18" charset="0"/>
                <a:ea typeface="+mn-ea"/>
                <a:cs typeface="+mn-cs"/>
              </a:rPr>
            </a:br>
            <a:endParaRPr kumimoji="0" lang="en-US" sz="2000" u="sng" kern="1200" cap="none" spc="0" normalizeH="0" baseline="0" noProof="0" smtClean="0">
              <a:solidFill>
                <a:srgbClr val="660066"/>
              </a:solidFill>
              <a:latin typeface="Times New Roman" panose="02020603050405020304" pitchFamily="18" charset="0"/>
              <a:ea typeface="+mn-ea"/>
              <a:cs typeface="+mn-cs"/>
            </a:endParaRPr>
          </a:p>
        </p:txBody>
      </p:sp>
      <p:sp>
        <p:nvSpPr>
          <p:cNvPr id="15381" name="Text Box 21"/>
          <p:cNvSpPr txBox="1"/>
          <p:nvPr/>
        </p:nvSpPr>
        <p:spPr>
          <a:xfrm>
            <a:off x="4648200" y="2057400"/>
            <a:ext cx="4572000" cy="1187450"/>
          </a:xfrm>
          <a:prstGeom prst="rect">
            <a:avLst/>
          </a:prstGeom>
          <a:noFill/>
          <a:ln w="9525">
            <a:noFill/>
          </a:ln>
        </p:spPr>
        <p:txBody>
          <a:bodyPr>
            <a:spAutoFit/>
          </a:bodyPr>
          <a:p>
            <a:r>
              <a:rPr sz="2400" dirty="0">
                <a:solidFill>
                  <a:srgbClr val="0000FF"/>
                </a:solidFill>
                <a:latin typeface="Times New Roman" panose="02020603050405020304" pitchFamily="18" charset="0"/>
              </a:rPr>
              <a:t>2. Hình ảnh con người lao động mới trong tác phẩm:  “Lặng lẽ Sa Pa”</a:t>
            </a:r>
            <a:endParaRPr sz="2400" dirty="0">
              <a:solidFill>
                <a:schemeClr val="tx2"/>
              </a:solidFill>
              <a:latin typeface="Times New Roman" panose="02020603050405020304" pitchFamily="18" charset="0"/>
            </a:endParaRPr>
          </a:p>
        </p:txBody>
      </p:sp>
      <p:sp>
        <p:nvSpPr>
          <p:cNvPr id="15382" name="Text Box 22"/>
          <p:cNvSpPr txBox="1"/>
          <p:nvPr/>
        </p:nvSpPr>
        <p:spPr>
          <a:xfrm>
            <a:off x="4724400" y="3048000"/>
            <a:ext cx="4800600" cy="1187450"/>
          </a:xfrm>
          <a:prstGeom prst="rect">
            <a:avLst/>
          </a:prstGeom>
          <a:noFill/>
          <a:ln w="9525">
            <a:noFill/>
          </a:ln>
        </p:spPr>
        <p:txBody>
          <a:bodyPr>
            <a:spAutoFit/>
          </a:bodyPr>
          <a:p>
            <a:r>
              <a:rPr sz="2400" dirty="0">
                <a:latin typeface="Times New Roman" panose="02020603050405020304" pitchFamily="18" charset="0"/>
              </a:rPr>
              <a:t>* Nhân vật</a:t>
            </a:r>
            <a:r>
              <a:rPr sz="2400" b="0" dirty="0">
                <a:latin typeface="Times New Roman" panose="02020603050405020304" pitchFamily="18" charset="0"/>
              </a:rPr>
              <a:t>: Bác lái xe, Ông họa sĩ, Cô kĩ sư, Ông kĩ sư ở vườn rau Sa Pa, anh thanh niên lập bản đồ sét.</a:t>
            </a:r>
            <a:endParaRPr sz="2400" b="0" dirty="0">
              <a:latin typeface="Times New Roman" panose="02020603050405020304" pitchFamily="18" charset="0"/>
            </a:endParaRPr>
          </a:p>
        </p:txBody>
      </p:sp>
      <p:sp>
        <p:nvSpPr>
          <p:cNvPr id="15383" name="AutoShape 23"/>
          <p:cNvSpPr/>
          <p:nvPr/>
        </p:nvSpPr>
        <p:spPr>
          <a:xfrm>
            <a:off x="0" y="990600"/>
            <a:ext cx="3200400" cy="3352800"/>
          </a:xfrm>
          <a:prstGeom prst="star24">
            <a:avLst>
              <a:gd name="adj" fmla="val 37500"/>
            </a:avLst>
          </a:prstGeom>
          <a:solidFill>
            <a:srgbClr val="FFFF00"/>
          </a:solidFill>
          <a:ln w="38100" cap="flat" cmpd="sng">
            <a:solidFill>
              <a:srgbClr val="FF0000"/>
            </a:solidFill>
            <a:prstDash val="solid"/>
            <a:miter/>
            <a:headEnd type="none" w="med" len="med"/>
            <a:tailEnd type="none" w="med" len="med"/>
          </a:ln>
        </p:spPr>
        <p:txBody>
          <a:bodyPr wrap="none" anchor="ctr" anchorCtr="0"/>
          <a:p>
            <a:pPr algn="ctr"/>
            <a:endParaRPr sz="2400" dirty="0">
              <a:solidFill>
                <a:srgbClr val="000000"/>
              </a:solidFill>
              <a:latin typeface=".VnTime" panose="020B7200000000000000" pitchFamily="34" charset="0"/>
            </a:endParaRPr>
          </a:p>
        </p:txBody>
      </p:sp>
      <p:sp>
        <p:nvSpPr>
          <p:cNvPr id="12304" name="Text Box 24"/>
          <p:cNvSpPr txBox="1"/>
          <p:nvPr/>
        </p:nvSpPr>
        <p:spPr>
          <a:xfrm>
            <a:off x="708025" y="1744663"/>
            <a:ext cx="184150" cy="519112"/>
          </a:xfrm>
          <a:prstGeom prst="rect">
            <a:avLst/>
          </a:prstGeom>
          <a:noFill/>
          <a:ln w="9525">
            <a:noFill/>
          </a:ln>
        </p:spPr>
        <p:txBody>
          <a:bodyPr>
            <a:spAutoFit/>
          </a:bodyPr>
          <a:p>
            <a:pPr>
              <a:spcBef>
                <a:spcPct val="50000"/>
              </a:spcBef>
            </a:pPr>
            <a:endParaRPr dirty="0">
              <a:latin typeface="Times New Roman" panose="02020603050405020304" pitchFamily="18" charset="0"/>
            </a:endParaRPr>
          </a:p>
        </p:txBody>
      </p:sp>
      <p:sp>
        <p:nvSpPr>
          <p:cNvPr id="15385" name="Text Box 25"/>
          <p:cNvSpPr txBox="1"/>
          <p:nvPr/>
        </p:nvSpPr>
        <p:spPr>
          <a:xfrm>
            <a:off x="609600" y="1676400"/>
            <a:ext cx="2743200" cy="1800225"/>
          </a:xfrm>
          <a:prstGeom prst="rect">
            <a:avLst/>
          </a:prstGeom>
          <a:noFill/>
          <a:ln w="9525">
            <a:noFill/>
          </a:ln>
        </p:spPr>
        <p:txBody>
          <a:bodyPr>
            <a:spAutoFit/>
          </a:bodyPr>
          <a:p>
            <a:r>
              <a:rPr dirty="0">
                <a:latin typeface="Times New Roman" panose="02020603050405020304" pitchFamily="18" charset="0"/>
              </a:rPr>
              <a:t>Truyện kể </a:t>
            </a:r>
            <a:endParaRPr dirty="0">
              <a:latin typeface="Times New Roman" panose="02020603050405020304" pitchFamily="18" charset="0"/>
            </a:endParaRPr>
          </a:p>
          <a:p>
            <a:r>
              <a:rPr dirty="0">
                <a:latin typeface="Times New Roman" panose="02020603050405020304" pitchFamily="18" charset="0"/>
              </a:rPr>
              <a:t>về những con người nào? </a:t>
            </a:r>
            <a:endParaRPr dirty="0">
              <a:latin typeface="Times New Roman" panose="02020603050405020304" pitchFamily="18" charset="0"/>
            </a:endParaRPr>
          </a:p>
          <a:p>
            <a:r>
              <a:rPr dirty="0">
                <a:latin typeface="Times New Roman" panose="02020603050405020304" pitchFamily="18" charset="0"/>
              </a:rPr>
              <a:t>Họ là ai?</a:t>
            </a:r>
            <a:endParaRPr dirty="0">
              <a:latin typeface="Times New Roman" panose="02020603050405020304" pitchFamily="18" charset="0"/>
            </a:endParaRPr>
          </a:p>
        </p:txBody>
      </p:sp>
      <p:sp>
        <p:nvSpPr>
          <p:cNvPr id="12306" name="Text Box 26"/>
          <p:cNvSpPr txBox="1"/>
          <p:nvPr/>
        </p:nvSpPr>
        <p:spPr>
          <a:xfrm>
            <a:off x="6461125" y="219075"/>
            <a:ext cx="1235075" cy="519113"/>
          </a:xfrm>
          <a:prstGeom prst="rect">
            <a:avLst/>
          </a:prstGeom>
          <a:noFill/>
          <a:ln w="9525">
            <a:noFill/>
          </a:ln>
        </p:spPr>
        <p:txBody>
          <a:bodyPr>
            <a:spAutoFit/>
          </a:bodyPr>
          <a:p>
            <a:endParaRPr dirty="0">
              <a:latin typeface="Times New Roman" panose="02020603050405020304" pitchFamily="18" charset="0"/>
            </a:endParaRPr>
          </a:p>
        </p:txBody>
      </p:sp>
      <p:sp>
        <p:nvSpPr>
          <p:cNvPr id="2" name="AutoShape 19"/>
          <p:cNvSpPr/>
          <p:nvPr/>
        </p:nvSpPr>
        <p:spPr>
          <a:xfrm>
            <a:off x="0" y="3962400"/>
            <a:ext cx="3200400" cy="1981200"/>
          </a:xfrm>
          <a:prstGeom prst="cloudCallout">
            <a:avLst>
              <a:gd name="adj1" fmla="val -26440"/>
              <a:gd name="adj2" fmla="val -19153"/>
            </a:avLst>
          </a:prstGeom>
          <a:solidFill>
            <a:srgbClr val="CCFFFF"/>
          </a:solidFill>
          <a:ln w="9525" cap="flat" cmpd="sng">
            <a:solidFill>
              <a:srgbClr val="FF0000"/>
            </a:solidFill>
            <a:prstDash val="solid"/>
            <a:headEnd type="none" w="med" len="med"/>
            <a:tailEnd type="none" w="med" len="med"/>
          </a:ln>
        </p:spPr>
        <p:txBody>
          <a:bodyPr/>
          <a:p>
            <a:endParaRPr sz="2000" i="1" dirty="0">
              <a:solidFill>
                <a:srgbClr val="0000FF"/>
              </a:solidFill>
              <a:latin typeface="Arial" panose="020B0604020202020204" pitchFamily="34" charset="0"/>
              <a:ea typeface="Arial" panose="020B0604020202020204" pitchFamily="34" charset="0"/>
            </a:endParaRPr>
          </a:p>
        </p:txBody>
      </p:sp>
      <p:sp>
        <p:nvSpPr>
          <p:cNvPr id="15389" name="Text Box 29"/>
          <p:cNvSpPr txBox="1"/>
          <p:nvPr/>
        </p:nvSpPr>
        <p:spPr>
          <a:xfrm>
            <a:off x="152400" y="4114800"/>
            <a:ext cx="3124200" cy="1917700"/>
          </a:xfrm>
          <a:prstGeom prst="rect">
            <a:avLst/>
          </a:prstGeom>
          <a:noFill/>
          <a:ln w="9525">
            <a:noFill/>
          </a:ln>
        </p:spPr>
        <p:txBody>
          <a:bodyPr>
            <a:spAutoFit/>
          </a:bodyPr>
          <a:p>
            <a:r>
              <a:rPr sz="2400" dirty="0">
                <a:solidFill>
                  <a:srgbClr val="0000FF"/>
                </a:solidFill>
                <a:latin typeface="Times New Roman" panose="02020603050405020304" pitchFamily="18" charset="0"/>
              </a:rPr>
              <a:t>   Theo em:Tác phẩm là một “bức chân dung” về ai?Anh hiện ra NTN?</a:t>
            </a:r>
            <a:endParaRPr sz="2400" dirty="0">
              <a:solidFill>
                <a:srgbClr val="0000FF"/>
              </a:solidFill>
              <a:latin typeface="Times New Roman" panose="02020603050405020304" pitchFamily="18" charset="0"/>
            </a:endParaRPr>
          </a:p>
          <a:p>
            <a:endParaRPr sz="2400" dirty="0">
              <a:solidFill>
                <a:srgbClr val="0000FF"/>
              </a:solidFill>
              <a:latin typeface="Times New Roman" panose="02020603050405020304" pitchFamily="18" charset="0"/>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5374"/>
                                        </p:tgtEl>
                                        <p:attrNameLst>
                                          <p:attrName>style.visibility</p:attrName>
                                        </p:attrNameLst>
                                      </p:cBhvr>
                                      <p:to>
                                        <p:strVal val="visible"/>
                                      </p:to>
                                    </p:set>
                                    <p:animEffect transition="in" filter="blinds(horizontal)">
                                      <p:cBhvr>
                                        <p:cTn id="7" dur="500"/>
                                        <p:tgtEl>
                                          <p:spTgt spid="1537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12298"/>
                                        </p:tgtEl>
                                        <p:attrNameLst>
                                          <p:attrName>style.visibility</p:attrName>
                                        </p:attrNameLst>
                                      </p:cBhvr>
                                      <p:to>
                                        <p:strVal val="visible"/>
                                      </p:to>
                                    </p:set>
                                    <p:animEffect transition="in" filter="blinds(horizontal)">
                                      <p:cBhvr>
                                        <p:cTn id="12" dur="500"/>
                                        <p:tgtEl>
                                          <p:spTgt spid="1229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5380"/>
                                        </p:tgtEl>
                                        <p:attrNameLst>
                                          <p:attrName>style.visibility</p:attrName>
                                        </p:attrNameLst>
                                      </p:cBhvr>
                                      <p:to>
                                        <p:strVal val="visible"/>
                                      </p:to>
                                    </p:set>
                                    <p:animEffect transition="in" filter="box(in)">
                                      <p:cBhvr>
                                        <p:cTn id="17" dur="500"/>
                                        <p:tgtEl>
                                          <p:spTgt spid="15380"/>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5383"/>
                                        </p:tgtEl>
                                        <p:attrNameLst>
                                          <p:attrName>style.visibility</p:attrName>
                                        </p:attrNameLst>
                                      </p:cBhvr>
                                      <p:to>
                                        <p:strVal val="visible"/>
                                      </p:to>
                                    </p:set>
                                    <p:animEffect transition="in" filter="diamond(in)">
                                      <p:cBhvr>
                                        <p:cTn id="22" dur="2000"/>
                                        <p:tgtEl>
                                          <p:spTgt spid="15383"/>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5385"/>
                                        </p:tgtEl>
                                        <p:attrNameLst>
                                          <p:attrName>style.visibility</p:attrName>
                                        </p:attrNameLst>
                                      </p:cBhvr>
                                      <p:to>
                                        <p:strVal val="visible"/>
                                      </p:to>
                                    </p:set>
                                    <p:animEffect transition="in" filter="box(in)">
                                      <p:cBhvr>
                                        <p:cTn id="27" dur="500"/>
                                        <p:tgtEl>
                                          <p:spTgt spid="1538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5381"/>
                                        </p:tgtEl>
                                        <p:attrNameLst>
                                          <p:attrName>style.visibility</p:attrName>
                                        </p:attrNameLst>
                                      </p:cBhvr>
                                      <p:to>
                                        <p:strVal val="visible"/>
                                      </p:to>
                                    </p:set>
                                    <p:animEffect transition="in" filter="blinds(horizontal)">
                                      <p:cBhvr>
                                        <p:cTn id="32" dur="500"/>
                                        <p:tgtEl>
                                          <p:spTgt spid="15381"/>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5382"/>
                                        </p:tgtEl>
                                        <p:attrNameLst>
                                          <p:attrName>style.visibility</p:attrName>
                                        </p:attrNameLst>
                                      </p:cBhvr>
                                      <p:to>
                                        <p:strVal val="visible"/>
                                      </p:to>
                                    </p:set>
                                    <p:animEffect transition="in" filter="blinds(horizontal)">
                                      <p:cBhvr>
                                        <p:cTn id="37" dur="500"/>
                                        <p:tgtEl>
                                          <p:spTgt spid="15382"/>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linds(horizontal)">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15389"/>
                                        </p:tgtEl>
                                        <p:attrNameLst>
                                          <p:attrName>style.visibility</p:attrName>
                                        </p:attrNameLst>
                                      </p:cBhvr>
                                      <p:to>
                                        <p:strVal val="visible"/>
                                      </p:to>
                                    </p:set>
                                    <p:animEffect transition="in" filter="box(in)">
                                      <p:cBhvr>
                                        <p:cTn id="47" dur="500"/>
                                        <p:tgtEl>
                                          <p:spTgt spid="15389"/>
                                        </p:tgtEl>
                                      </p:cBhvr>
                                    </p:animEffect>
                                  </p:childTnLst>
                                </p:cTn>
                              </p:par>
                            </p:childTnLst>
                          </p:cTn>
                        </p:par>
                      </p:childTnLst>
                    </p:cTn>
                  </p:par>
                  <p:par>
                    <p:cTn id="48" fill="hold">
                      <p:stCondLst>
                        <p:cond delay="indefinite"/>
                      </p:stCondLst>
                      <p:childTnLst>
                        <p:par>
                          <p:cTn id="49" fill="hold">
                            <p:stCondLst>
                              <p:cond delay="0"/>
                            </p:stCondLst>
                            <p:childTnLst>
                              <p:par>
                                <p:cTn id="50" presetID="8" presetClass="entr" presetSubtype="16" fill="hold" nodeType="clickEffect">
                                  <p:stCondLst>
                                    <p:cond delay="0"/>
                                  </p:stCondLst>
                                  <p:childTnLst>
                                    <p:set>
                                      <p:cBhvr>
                                        <p:cTn id="51" dur="1" fill="hold">
                                          <p:stCondLst>
                                            <p:cond delay="0"/>
                                          </p:stCondLst>
                                        </p:cTn>
                                        <p:tgtEl>
                                          <p:spTgt spid="134157"/>
                                        </p:tgtEl>
                                        <p:attrNameLst>
                                          <p:attrName>style.visibility</p:attrName>
                                        </p:attrNameLst>
                                      </p:cBhvr>
                                      <p:to>
                                        <p:strVal val="visible"/>
                                      </p:to>
                                    </p:set>
                                    <p:animEffect transition="in" filter="diamond(in)">
                                      <p:cBhvr>
                                        <p:cTn id="52" dur="2000"/>
                                        <p:tgtEl>
                                          <p:spTgt spid="134157"/>
                                        </p:tgtEl>
                                      </p:cBhvr>
                                    </p:animEffect>
                                  </p:childTnLst>
                                </p:cTn>
                              </p:par>
                            </p:childTnLst>
                          </p:cTn>
                        </p:par>
                      </p:childTnLst>
                    </p:cTn>
                  </p:par>
                  <p:par>
                    <p:cTn id="53" fill="hold">
                      <p:stCondLst>
                        <p:cond delay="indefinite"/>
                      </p:stCondLst>
                      <p:childTnLst>
                        <p:par>
                          <p:cTn id="54" fill="hold">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134155"/>
                                        </p:tgtEl>
                                        <p:attrNameLst>
                                          <p:attrName>style.visibility</p:attrName>
                                        </p:attrNameLst>
                                      </p:cBhvr>
                                      <p:to>
                                        <p:strVal val="visible"/>
                                      </p:to>
                                    </p:set>
                                    <p:animEffect transition="in" filter="box(in)">
                                      <p:cBhvr>
                                        <p:cTn id="57" dur="500"/>
                                        <p:tgtEl>
                                          <p:spTgt spid="134155"/>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5378"/>
                                        </p:tgtEl>
                                        <p:attrNameLst>
                                          <p:attrName>style.visibility</p:attrName>
                                        </p:attrNameLst>
                                      </p:cBhvr>
                                      <p:to>
                                        <p:strVal val="visible"/>
                                      </p:to>
                                    </p:set>
                                    <p:animEffect transition="in" filter="box(in)">
                                      <p:cBhvr>
                                        <p:cTn id="62" dur="500"/>
                                        <p:tgtEl>
                                          <p:spTgt spid="15378"/>
                                        </p:tgtEl>
                                      </p:cBhvr>
                                    </p:animEffect>
                                  </p:childTnLst>
                                </p:cTn>
                              </p:par>
                            </p:childTnLst>
                          </p:cTn>
                        </p:par>
                      </p:childTnLst>
                    </p:cTn>
                  </p:par>
                  <p:par>
                    <p:cTn id="63" fill="hold">
                      <p:stCondLst>
                        <p:cond delay="indefinite"/>
                      </p:stCondLst>
                      <p:childTnLst>
                        <p:par>
                          <p:cTn id="64" fill="hold">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134158"/>
                                        </p:tgtEl>
                                        <p:attrNameLst>
                                          <p:attrName>style.visibility</p:attrName>
                                        </p:attrNameLst>
                                      </p:cBhvr>
                                      <p:to>
                                        <p:strVal val="visible"/>
                                      </p:to>
                                    </p:set>
                                    <p:animEffect transition="in" filter="checkerboard(across)">
                                      <p:cBhvr>
                                        <p:cTn id="67" dur="500"/>
                                        <p:tgtEl>
                                          <p:spTgt spid="134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55" grpId="0"/>
      <p:bldP spid="134158" grpId="0"/>
      <p:bldP spid="15374" grpId="0"/>
      <p:bldP spid="15378" grpId="0"/>
      <p:bldP spid="15380" grpId="0"/>
      <p:bldP spid="15381" grpId="0"/>
      <p:bldP spid="15382" grpId="0"/>
      <p:bldP spid="15383" grpId="0" animBg="1"/>
      <p:bldP spid="15385" grpId="0"/>
      <p:bldP spid="2" grpId="0" animBg="1"/>
      <p:bldP spid="15389" grpId="0"/>
    </p:bldLst>
  </p:timing>
</p:sld>
</file>

<file path=ppt/theme/theme1.xml><?xml version="1.0" encoding="utf-8"?>
<a:theme xmlns:a="http://schemas.openxmlformats.org/drawingml/2006/main" name="Profile">
  <a:themeElements>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fontScheme name="Profi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800" b="1" i="0" u="none" strike="noStrike" cap="none" normalizeH="0" baseline="0" smtClean="0">
            <a:ln>
              <a:noFill/>
            </a:ln>
            <a:solidFill>
              <a:schemeClr val="tx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0" lang="en-US" sz="2800" b="1" i="0" u="none" strike="noStrike" cap="none" normalizeH="0" baseline="0" smtClean="0">
            <a:ln>
              <a:noFill/>
            </a:ln>
            <a:solidFill>
              <a:schemeClr val="tx1"/>
            </a:solidFill>
            <a:effectLst/>
            <a:latin typeface="Times New Roman" panose="02020603050405020304" pitchFamily="18" charset="0"/>
          </a:defRPr>
        </a:defPPr>
      </a:lstStyle>
    </a:lnDef>
  </a:objectDefaults>
  <a:extraClrSchemeLst>
    <a:extraClrScheme>
      <a:clrScheme name="Profile 1">
        <a:dk1>
          <a:srgbClr val="A50021"/>
        </a:dk1>
        <a:lt1>
          <a:srgbClr val="FFFFFF"/>
        </a:lt1>
        <a:dk2>
          <a:srgbClr val="800000"/>
        </a:dk2>
        <a:lt2>
          <a:srgbClr val="FFFFFF"/>
        </a:lt2>
        <a:accent1>
          <a:srgbClr val="FF9900"/>
        </a:accent1>
        <a:accent2>
          <a:srgbClr val="FF3300"/>
        </a:accent2>
        <a:accent3>
          <a:srgbClr val="C0AAAA"/>
        </a:accent3>
        <a:accent4>
          <a:srgbClr val="DADADA"/>
        </a:accent4>
        <a:accent5>
          <a:srgbClr val="FFCAAA"/>
        </a:accent5>
        <a:accent6>
          <a:srgbClr val="E72D00"/>
        </a:accent6>
        <a:hlink>
          <a:srgbClr val="FFFFCC"/>
        </a:hlink>
        <a:folHlink>
          <a:srgbClr val="FFCC99"/>
        </a:folHlink>
      </a:clrScheme>
      <a:clrMap bg1="dk2" tx1="lt1" bg2="dk1" tx2="lt2" accent1="accent1" accent2="accent2" accent3="accent3" accent4="accent4" accent5="accent5" accent6="accent6" hlink="hlink" folHlink="folHlink"/>
    </a:extraClrScheme>
    <a:extraClrScheme>
      <a:clrScheme name="Profile 2">
        <a:dk1>
          <a:srgbClr val="3C001E"/>
        </a:dk1>
        <a:lt1>
          <a:srgbClr val="FFFFFF"/>
        </a:lt1>
        <a:dk2>
          <a:srgbClr val="51072E"/>
        </a:dk2>
        <a:lt2>
          <a:srgbClr val="FFFFFF"/>
        </a:lt2>
        <a:accent1>
          <a:srgbClr val="89A38F"/>
        </a:accent1>
        <a:accent2>
          <a:srgbClr val="666699"/>
        </a:accent2>
        <a:accent3>
          <a:srgbClr val="B3AAAD"/>
        </a:accent3>
        <a:accent4>
          <a:srgbClr val="DADADA"/>
        </a:accent4>
        <a:accent5>
          <a:srgbClr val="C4CEC6"/>
        </a:accent5>
        <a:accent6>
          <a:srgbClr val="5C5C8A"/>
        </a:accent6>
        <a:hlink>
          <a:srgbClr val="808000"/>
        </a:hlink>
        <a:folHlink>
          <a:srgbClr val="666633"/>
        </a:folHlink>
      </a:clrScheme>
      <a:clrMap bg1="dk2" tx1="lt1" bg2="dk1" tx2="lt2" accent1="accent1" accent2="accent2" accent3="accent3" accent4="accent4" accent5="accent5" accent6="accent6" hlink="hlink" folHlink="folHlink"/>
    </a:extraClrScheme>
    <a:extraClrScheme>
      <a:clrScheme name="Profile 3">
        <a:dk1>
          <a:srgbClr val="333333"/>
        </a:dk1>
        <a:lt1>
          <a:srgbClr val="FFFFFF"/>
        </a:lt1>
        <a:dk2>
          <a:srgbClr val="000000"/>
        </a:dk2>
        <a:lt2>
          <a:srgbClr val="FFFFFF"/>
        </a:lt2>
        <a:accent1>
          <a:srgbClr val="3399FF"/>
        </a:accent1>
        <a:accent2>
          <a:srgbClr val="CC0000"/>
        </a:accent2>
        <a:accent3>
          <a:srgbClr val="AAAAAA"/>
        </a:accent3>
        <a:accent4>
          <a:srgbClr val="DADADA"/>
        </a:accent4>
        <a:accent5>
          <a:srgbClr val="ADCAFF"/>
        </a:accent5>
        <a:accent6>
          <a:srgbClr val="B90000"/>
        </a:accent6>
        <a:hlink>
          <a:srgbClr val="666699"/>
        </a:hlink>
        <a:folHlink>
          <a:srgbClr val="6600CC"/>
        </a:folHlink>
      </a:clrScheme>
      <a:clrMap bg1="dk2" tx1="lt1" bg2="dk1" tx2="lt2" accent1="accent1" accent2="accent2" accent3="accent3" accent4="accent4" accent5="accent5" accent6="accent6" hlink="hlink" folHlink="folHlink"/>
    </a:extraClrScheme>
    <a:extraClrScheme>
      <a:clrScheme name="Profile 4">
        <a:dk1>
          <a:srgbClr val="4B3D1B"/>
        </a:dk1>
        <a:lt1>
          <a:srgbClr val="FFFFFF"/>
        </a:lt1>
        <a:dk2>
          <a:srgbClr val="330000"/>
        </a:dk2>
        <a:lt2>
          <a:srgbClr val="FFFFFF"/>
        </a:lt2>
        <a:accent1>
          <a:srgbClr val="CC9900"/>
        </a:accent1>
        <a:accent2>
          <a:srgbClr val="CC6600"/>
        </a:accent2>
        <a:accent3>
          <a:srgbClr val="ADAAAA"/>
        </a:accent3>
        <a:accent4>
          <a:srgbClr val="DADADA"/>
        </a:accent4>
        <a:accent5>
          <a:srgbClr val="E2CAAA"/>
        </a:accent5>
        <a:accent6>
          <a:srgbClr val="B95C00"/>
        </a:accent6>
        <a:hlink>
          <a:srgbClr val="666699"/>
        </a:hlink>
        <a:folHlink>
          <a:srgbClr val="CCCC00"/>
        </a:folHlink>
      </a:clrScheme>
      <a:clrMap bg1="dk2" tx1="lt1" bg2="dk1" tx2="lt2" accent1="accent1" accent2="accent2" accent3="accent3" accent4="accent4" accent5="accent5" accent6="accent6" hlink="hlink" folHlink="folHlink"/>
    </a:extraClrScheme>
    <a:extraClrScheme>
      <a:clrScheme name="Profile 5">
        <a:dk1>
          <a:srgbClr val="006666"/>
        </a:dk1>
        <a:lt1>
          <a:srgbClr val="FFFFFF"/>
        </a:lt1>
        <a:dk2>
          <a:srgbClr val="003366"/>
        </a:dk2>
        <a:lt2>
          <a:srgbClr val="FFFFFF"/>
        </a:lt2>
        <a:accent1>
          <a:srgbClr val="0099CC"/>
        </a:accent1>
        <a:accent2>
          <a:srgbClr val="6666FF"/>
        </a:accent2>
        <a:accent3>
          <a:srgbClr val="AAADB8"/>
        </a:accent3>
        <a:accent4>
          <a:srgbClr val="DADADA"/>
        </a:accent4>
        <a:accent5>
          <a:srgbClr val="AACAE2"/>
        </a:accent5>
        <a:accent6>
          <a:srgbClr val="5C5CE7"/>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Profile 6">
        <a:dk1>
          <a:srgbClr val="003366"/>
        </a:dk1>
        <a:lt1>
          <a:srgbClr val="FFFFFF"/>
        </a:lt1>
        <a:dk2>
          <a:srgbClr val="006666"/>
        </a:dk2>
        <a:lt2>
          <a:srgbClr val="FFFFFF"/>
        </a:lt2>
        <a:accent1>
          <a:srgbClr val="6699FF"/>
        </a:accent1>
        <a:accent2>
          <a:srgbClr val="00CCFF"/>
        </a:accent2>
        <a:accent3>
          <a:srgbClr val="AAB8B8"/>
        </a:accent3>
        <a:accent4>
          <a:srgbClr val="DADADA"/>
        </a:accent4>
        <a:accent5>
          <a:srgbClr val="B8CAFF"/>
        </a:accent5>
        <a:accent6>
          <a:srgbClr val="00B9E7"/>
        </a:accent6>
        <a:hlink>
          <a:srgbClr val="FFFFCC"/>
        </a:hlink>
        <a:folHlink>
          <a:srgbClr val="33CCCC"/>
        </a:folHlink>
      </a:clrScheme>
      <a:clrMap bg1="dk2" tx1="lt1" bg2="dk1" tx2="lt2" accent1="accent1" accent2="accent2" accent3="accent3" accent4="accent4" accent5="accent5" accent6="accent6" hlink="hlink" folHlink="folHlink"/>
    </a:extraClrScheme>
    <a:extraClrScheme>
      <a:clrScheme name="Profile 7">
        <a:dk1>
          <a:srgbClr val="000000"/>
        </a:dk1>
        <a:lt1>
          <a:srgbClr val="619CB1"/>
        </a:lt1>
        <a:dk2>
          <a:srgbClr val="FFFFFF"/>
        </a:dk2>
        <a:lt2>
          <a:srgbClr val="4E899E"/>
        </a:lt2>
        <a:accent1>
          <a:srgbClr val="FFCC00"/>
        </a:accent1>
        <a:accent2>
          <a:srgbClr val="B6523E"/>
        </a:accent2>
        <a:accent3>
          <a:srgbClr val="B7CBD5"/>
        </a:accent3>
        <a:accent4>
          <a:srgbClr val="000000"/>
        </a:accent4>
        <a:accent5>
          <a:srgbClr val="FFE2AA"/>
        </a:accent5>
        <a:accent6>
          <a:srgbClr val="A54937"/>
        </a:accent6>
        <a:hlink>
          <a:srgbClr val="99CC00"/>
        </a:hlink>
        <a:folHlink>
          <a:srgbClr val="666699"/>
        </a:folHlink>
      </a:clrScheme>
      <a:clrMap bg1="lt1" tx1="dk1" bg2="lt2" tx2="dk2" accent1="accent1" accent2="accent2" accent3="accent3" accent4="accent4" accent5="accent5" accent6="accent6" hlink="hlink" folHlink="folHlink"/>
    </a:extraClrScheme>
    <a:extraClrScheme>
      <a:clrScheme name="Profile 8">
        <a:dk1>
          <a:srgbClr val="598600"/>
        </a:dk1>
        <a:lt1>
          <a:srgbClr val="FFFFFF"/>
        </a:lt1>
        <a:dk2>
          <a:srgbClr val="336600"/>
        </a:dk2>
        <a:lt2>
          <a:srgbClr val="FFFFFF"/>
        </a:lt2>
        <a:accent1>
          <a:srgbClr val="33CC33"/>
        </a:accent1>
        <a:accent2>
          <a:srgbClr val="99CC00"/>
        </a:accent2>
        <a:accent3>
          <a:srgbClr val="ADB8AA"/>
        </a:accent3>
        <a:accent4>
          <a:srgbClr val="DADADA"/>
        </a:accent4>
        <a:accent5>
          <a:srgbClr val="ADE2AD"/>
        </a:accent5>
        <a:accent6>
          <a:srgbClr val="8AB900"/>
        </a:accent6>
        <a:hlink>
          <a:srgbClr val="FFCC00"/>
        </a:hlink>
        <a:folHlink>
          <a:srgbClr val="FFFF99"/>
        </a:folHlink>
      </a:clrScheme>
      <a:clrMap bg1="dk2" tx1="lt1" bg2="dk1" tx2="lt2" accent1="accent1" accent2="accent2" accent3="accent3" accent4="accent4" accent5="accent5" accent6="accent6" hlink="hlink" folHlink="folHlink"/>
    </a:extraClrScheme>
    <a:extraClrScheme>
      <a:clrScheme name="Profile 9">
        <a:dk1>
          <a:srgbClr val="000000"/>
        </a:dk1>
        <a:lt1>
          <a:srgbClr val="FFFFFF"/>
        </a:lt1>
        <a:dk2>
          <a:srgbClr val="000000"/>
        </a:dk2>
        <a:lt2>
          <a:srgbClr val="DDDDDD"/>
        </a:lt2>
        <a:accent1>
          <a:srgbClr val="A3B2C1"/>
        </a:accent1>
        <a:accent2>
          <a:srgbClr val="CC0000"/>
        </a:accent2>
        <a:accent3>
          <a:srgbClr val="FFFFFF"/>
        </a:accent3>
        <a:accent4>
          <a:srgbClr val="000000"/>
        </a:accent4>
        <a:accent5>
          <a:srgbClr val="CED5DD"/>
        </a:accent5>
        <a:accent6>
          <a:srgbClr val="B90000"/>
        </a:accent6>
        <a:hlink>
          <a:srgbClr val="336699"/>
        </a:hlink>
        <a:folHlink>
          <a:srgbClr val="003366"/>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Mountain Top</Template>
  <TotalTime>0</TotalTime>
  <Words>10109</Words>
  <Application>WPS Presentation</Application>
  <PresentationFormat/>
  <Paragraphs>388</Paragraphs>
  <Slides>35</Slides>
  <Notes>1</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1</vt:i4>
      </vt:variant>
      <vt:variant>
        <vt:lpstr>幻灯片标题</vt:lpstr>
      </vt:variant>
      <vt:variant>
        <vt:i4>35</vt:i4>
      </vt:variant>
    </vt:vector>
  </HeadingPairs>
  <TitlesOfParts>
    <vt:vector size="46" baseType="lpstr">
      <vt:lpstr>Arial</vt:lpstr>
      <vt:lpstr>SimSun</vt:lpstr>
      <vt:lpstr>Wingdings</vt:lpstr>
      <vt:lpstr>Times New Roman</vt:lpstr>
      <vt:lpstr>Verdana</vt:lpstr>
      <vt:lpstr>Calibri</vt:lpstr>
      <vt:lpstr>.VnTime</vt:lpstr>
      <vt:lpstr>Microsoft YaHei</vt:lpstr>
      <vt:lpstr>Arial Unicode MS</vt:lpstr>
      <vt:lpstr>Profile</vt:lpstr>
      <vt:lpstr>MSGraph.Chart.8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Cong Ty Thanh Hung</dc:creator>
  <cp:lastModifiedBy>ASUS PRO</cp:lastModifiedBy>
  <cp:revision>275</cp:revision>
  <dcterms:created xsi:type="dcterms:W3CDTF">2006-12-02T06:38:21Z</dcterms:created>
  <dcterms:modified xsi:type="dcterms:W3CDTF">2021-12-21T03:57:01Z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6F3EEF70FF0F4FDFB6872E14C2E042E2</vt:lpwstr>
  </property>
  <property fmtid="{D5CDD505-2E9C-101B-9397-08002B2CF9AE}" pid="3" name="KSOProductBuildVer">
    <vt:lpwstr>1033-11.2.0.10382</vt:lpwstr>
  </property>
</Properties>
</file>